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65" r:id="rId9"/>
    <p:sldId id="263" r:id="rId10"/>
    <p:sldId id="264" r:id="rId11"/>
    <p:sldId id="266"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5B855-8155-4F33-8FD8-5A4EFFD634B8}" type="datetimeFigureOut">
              <a:rPr lang="ru-RU" smtClean="0"/>
              <a:t>22.04.2020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78779-32D1-4E43-9E61-07149693F399}" type="slidenum">
              <a:rPr lang="ru-RU" smtClean="0"/>
              <a:t>‹#›</a:t>
            </a:fld>
            <a:endParaRPr lang="ru-RU"/>
          </a:p>
        </p:txBody>
      </p:sp>
    </p:spTree>
    <p:extLst>
      <p:ext uri="{BB962C8B-B14F-4D97-AF65-F5344CB8AC3E}">
        <p14:creationId xmlns:p14="http://schemas.microsoft.com/office/powerpoint/2010/main" val="21636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078779-32D1-4E43-9E61-07149693F399}" type="slidenum">
              <a:rPr lang="ru-RU" smtClean="0"/>
              <a:t>13</a:t>
            </a:fld>
            <a:endParaRPr lang="ru-RU"/>
          </a:p>
        </p:txBody>
      </p:sp>
    </p:spTree>
    <p:extLst>
      <p:ext uri="{BB962C8B-B14F-4D97-AF65-F5344CB8AC3E}">
        <p14:creationId xmlns:p14="http://schemas.microsoft.com/office/powerpoint/2010/main" val="26022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fourok.ru/kartoteka-privetstviya-dlya-zanyatiy-3784685.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liveinternet.ru/users/maknika/post192891758" TargetMode="External"/><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oc.trbo.yandex.net/tapoc_secure_proxy/7f31f6afde99a92a690ddbc47eaf907a?url=https%3A//avatars.mds.yandex.net/get-pdb/2104476/ebad3491-a352-4aa3-a428-dc6b3c3b6d76/s1200%3Fwebp%3D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714348" y="785794"/>
            <a:ext cx="6958034" cy="1171582"/>
          </a:xfrm>
        </p:spPr>
        <p:txBody>
          <a:bodyPr>
            <a:normAutofit/>
          </a:bodyPr>
          <a:lstStyle/>
          <a:p>
            <a:r>
              <a:rPr lang="ru-RU" sz="3200" dirty="0" smtClean="0">
                <a:solidFill>
                  <a:srgbClr val="002060"/>
                </a:solidFill>
                <a:latin typeface="Times New Roman" pitchFamily="18" charset="0"/>
                <a:cs typeface="Times New Roman" pitchFamily="18" charset="0"/>
              </a:rPr>
              <a:t>МБОУ ДС «Родничок» </a:t>
            </a:r>
            <a:r>
              <a:rPr lang="ru-RU" sz="3200" dirty="0" err="1" smtClean="0">
                <a:solidFill>
                  <a:srgbClr val="002060"/>
                </a:solidFill>
                <a:latin typeface="Times New Roman" pitchFamily="18" charset="0"/>
                <a:cs typeface="Times New Roman" pitchFamily="18" charset="0"/>
              </a:rPr>
              <a:t>г.Волгодонска</a:t>
            </a:r>
            <a:endParaRPr lang="ru-RU" sz="3200" dirty="0"/>
          </a:p>
        </p:txBody>
      </p:sp>
      <p:sp>
        <p:nvSpPr>
          <p:cNvPr id="3" name="Подзаголовок 2"/>
          <p:cNvSpPr>
            <a:spLocks noGrp="1"/>
          </p:cNvSpPr>
          <p:nvPr>
            <p:ph type="subTitle" idx="1"/>
          </p:nvPr>
        </p:nvSpPr>
        <p:spPr>
          <a:xfrm>
            <a:off x="1428728" y="2357430"/>
            <a:ext cx="6400800" cy="1752600"/>
          </a:xfrm>
        </p:spPr>
        <p:txBody>
          <a:bodyPr/>
          <a:lstStyle/>
          <a:p>
            <a:r>
              <a:rPr lang="ru-RU" b="1" dirty="0" smtClean="0">
                <a:solidFill>
                  <a:srgbClr val="C00000"/>
                </a:solidFill>
              </a:rPr>
              <a:t>«Что растворяется в воде?»</a:t>
            </a:r>
          </a:p>
          <a:p>
            <a:r>
              <a:rPr lang="ru-RU" b="1" dirty="0" smtClean="0">
                <a:solidFill>
                  <a:srgbClr val="C00000"/>
                </a:solidFill>
              </a:rPr>
              <a:t>Эксперимент</a:t>
            </a:r>
          </a:p>
          <a:p>
            <a:r>
              <a:rPr lang="ru-RU" b="1" dirty="0" smtClean="0">
                <a:solidFill>
                  <a:srgbClr val="C00000"/>
                </a:solidFill>
              </a:rPr>
              <a:t>возраст 3-4 года</a:t>
            </a:r>
          </a:p>
          <a:p>
            <a:endParaRPr lang="ru-RU" b="1" dirty="0">
              <a:solidFill>
                <a:srgbClr val="C00000"/>
              </a:solidFill>
            </a:endParaRPr>
          </a:p>
        </p:txBody>
      </p:sp>
      <p:sp>
        <p:nvSpPr>
          <p:cNvPr id="5" name="TextBox 4"/>
          <p:cNvSpPr txBox="1"/>
          <p:nvPr/>
        </p:nvSpPr>
        <p:spPr>
          <a:xfrm>
            <a:off x="1000100" y="4143380"/>
            <a:ext cx="2786082" cy="1015663"/>
          </a:xfrm>
          <a:prstGeom prst="rect">
            <a:avLst/>
          </a:prstGeom>
          <a:noFill/>
        </p:spPr>
        <p:txBody>
          <a:bodyPr wrap="square" rtlCol="0">
            <a:spAutoFit/>
          </a:bodyPr>
          <a:lstStyle/>
          <a:p>
            <a:r>
              <a:rPr lang="ru-RU" sz="2000" b="1" dirty="0" smtClean="0">
                <a:solidFill>
                  <a:srgbClr val="002060"/>
                </a:solidFill>
                <a:latin typeface="Times New Roman" pitchFamily="18" charset="0"/>
                <a:cs typeface="Times New Roman" pitchFamily="18" charset="0"/>
              </a:rPr>
              <a:t>Подготовила: </a:t>
            </a:r>
            <a:r>
              <a:rPr lang="ru-RU" sz="2000" dirty="0" smtClean="0">
                <a:solidFill>
                  <a:srgbClr val="002060"/>
                </a:solidFill>
                <a:latin typeface="Times New Roman" pitchFamily="18" charset="0"/>
                <a:cs typeface="Times New Roman" pitchFamily="18" charset="0"/>
              </a:rPr>
              <a:t>воспитатель 10 группы </a:t>
            </a:r>
            <a:r>
              <a:rPr lang="ru-RU" sz="2000" dirty="0" err="1" smtClean="0">
                <a:solidFill>
                  <a:srgbClr val="002060"/>
                </a:solidFill>
                <a:latin typeface="Times New Roman" pitchFamily="18" charset="0"/>
                <a:cs typeface="Times New Roman" pitchFamily="18" charset="0"/>
              </a:rPr>
              <a:t>Житникова</a:t>
            </a:r>
            <a:r>
              <a:rPr lang="ru-RU" sz="2000" dirty="0" smtClean="0">
                <a:solidFill>
                  <a:srgbClr val="002060"/>
                </a:solidFill>
                <a:latin typeface="Times New Roman" pitchFamily="18" charset="0"/>
                <a:cs typeface="Times New Roman" pitchFamily="18" charset="0"/>
              </a:rPr>
              <a:t> А.Е</a:t>
            </a:r>
            <a:endParaRPr lang="ru-RU" sz="2000"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108520" y="0"/>
            <a:ext cx="9252521" cy="6858000"/>
          </a:xfrm>
          <a:prstGeom prst="rect">
            <a:avLst/>
          </a:prstGeom>
          <a:noFill/>
        </p:spPr>
      </p:pic>
      <p:sp>
        <p:nvSpPr>
          <p:cNvPr id="5" name="Содержимое 4"/>
          <p:cNvSpPr>
            <a:spLocks noGrp="1"/>
          </p:cNvSpPr>
          <p:nvPr>
            <p:ph idx="1"/>
          </p:nvPr>
        </p:nvSpPr>
        <p:spPr>
          <a:xfrm>
            <a:off x="3357554" y="273050"/>
            <a:ext cx="5329246" cy="5853113"/>
          </a:xfrm>
        </p:spPr>
        <p:txBody>
          <a:bodyPr>
            <a:normAutofit fontScale="92500"/>
          </a:bodyPr>
          <a:lstStyle/>
          <a:p>
            <a:pPr>
              <a:buNone/>
            </a:pPr>
            <a:r>
              <a:rPr lang="ru-RU" sz="2000" b="1" dirty="0" smtClean="0">
                <a:solidFill>
                  <a:srgbClr val="002060"/>
                </a:solidFill>
                <a:latin typeface="Times New Roman" pitchFamily="18" charset="0"/>
                <a:cs typeface="Times New Roman" pitchFamily="18" charset="0"/>
              </a:rPr>
              <a:t>Сегодня я с тобой очень много узнал о свойствах воды, но у нас остался песок. Как ты думаешь, что мы с ним будем делать? </a:t>
            </a:r>
            <a:r>
              <a:rPr lang="ru-RU" sz="2000" b="1" dirty="0" smtClean="0">
                <a:solidFill>
                  <a:srgbClr val="002060"/>
                </a:solidFill>
                <a:latin typeface="Times New Roman" pitchFamily="18" charset="0"/>
                <a:cs typeface="Times New Roman" pitchFamily="18" charset="0"/>
              </a:rPr>
              <a:t>(Ответы ребёнка). </a:t>
            </a:r>
            <a:endParaRPr lang="ru-RU" sz="2000" b="1" dirty="0" smtClean="0">
              <a:solidFill>
                <a:srgbClr val="002060"/>
              </a:solidFill>
              <a:latin typeface="Times New Roman" pitchFamily="18" charset="0"/>
              <a:cs typeface="Times New Roman" pitchFamily="18" charset="0"/>
            </a:endParaRPr>
          </a:p>
          <a:p>
            <a:pPr>
              <a:buNone/>
            </a:pPr>
            <a:r>
              <a:rPr lang="ru-RU" sz="2000" b="1" dirty="0" smtClean="0">
                <a:solidFill>
                  <a:srgbClr val="002060"/>
                </a:solidFill>
                <a:latin typeface="Times New Roman" pitchFamily="18" charset="0"/>
                <a:cs typeface="Times New Roman" pitchFamily="18" charset="0"/>
              </a:rPr>
              <a:t>Нам снова нужна помощь твоей мамы. Берём прозрачный стакан с водой и аккуратно насыпаем в стаканчик с водой песок. Возьми в руки ложку и начинай всё это мешать, только аккуратно, пускай мама поможет тебе. Что происходит с песком?  Что в стакане с водой? Ребёнок отвечает на вопросы, если у него возникли </a:t>
            </a:r>
            <a:r>
              <a:rPr lang="ru-RU" sz="2000" b="1" dirty="0" smtClean="0">
                <a:solidFill>
                  <a:srgbClr val="002060"/>
                </a:solidFill>
                <a:latin typeface="Times New Roman" pitchFamily="18" charset="0"/>
                <a:cs typeface="Times New Roman" pitchFamily="18" charset="0"/>
              </a:rPr>
              <a:t>трудности, </a:t>
            </a:r>
            <a:r>
              <a:rPr lang="ru-RU" sz="2000" b="1" dirty="0" smtClean="0">
                <a:solidFill>
                  <a:srgbClr val="002060"/>
                </a:solidFill>
                <a:latin typeface="Times New Roman" pitchFamily="18" charset="0"/>
                <a:cs typeface="Times New Roman" pitchFamily="18" charset="0"/>
              </a:rPr>
              <a:t>взрослые помогите ему, при этом не забудьте </a:t>
            </a:r>
            <a:r>
              <a:rPr lang="ru-RU" sz="2000" b="1" dirty="0" smtClean="0">
                <a:solidFill>
                  <a:srgbClr val="002060"/>
                </a:solidFill>
                <a:latin typeface="Times New Roman" pitchFamily="18" charset="0"/>
                <a:cs typeface="Times New Roman" pitchFamily="18" charset="0"/>
              </a:rPr>
              <a:t>похвалить</a:t>
            </a:r>
            <a:r>
              <a:rPr lang="ru-RU" sz="2000" b="1" dirty="0" smtClean="0">
                <a:solidFill>
                  <a:srgbClr val="002060"/>
                </a:solidFill>
                <a:latin typeface="Times New Roman" pitchFamily="18" charset="0"/>
                <a:cs typeface="Times New Roman" pitchFamily="18" charset="0"/>
              </a:rPr>
              <a:t>.</a:t>
            </a:r>
          </a:p>
          <a:p>
            <a:pPr>
              <a:buNone/>
            </a:pPr>
            <a:r>
              <a:rPr lang="ru-RU" sz="2000" b="1" dirty="0" smtClean="0">
                <a:solidFill>
                  <a:srgbClr val="002060"/>
                </a:solidFill>
                <a:latin typeface="Times New Roman" pitchFamily="18" charset="0"/>
                <a:cs typeface="Times New Roman" pitchFamily="18" charset="0"/>
              </a:rPr>
              <a:t>Какой можно сделать вывод?  </a:t>
            </a:r>
          </a:p>
          <a:p>
            <a:pPr>
              <a:buNone/>
            </a:pPr>
            <a:r>
              <a:rPr lang="ru-RU" sz="1400" b="1" dirty="0" smtClean="0">
                <a:solidFill>
                  <a:srgbClr val="002060"/>
                </a:solidFill>
                <a:latin typeface="Times New Roman" pitchFamily="18" charset="0"/>
                <a:cs typeface="Times New Roman" pitchFamily="18" charset="0"/>
              </a:rPr>
              <a:t>(</a:t>
            </a:r>
            <a:r>
              <a:rPr lang="en-US" sz="1400" b="1" dirty="0" smtClean="0">
                <a:solidFill>
                  <a:srgbClr val="002060"/>
                </a:solidFill>
                <a:latin typeface="Times New Roman" pitchFamily="18" charset="0"/>
                <a:cs typeface="Times New Roman" pitchFamily="18" charset="0"/>
              </a:rPr>
              <a:t>https://ds05.infourok.ru/uploads/ex/03ca/0004ab31-81517422/img9.jpg</a:t>
            </a:r>
            <a:r>
              <a:rPr lang="ru-RU" sz="1400" b="1" dirty="0" smtClean="0">
                <a:solidFill>
                  <a:srgbClr val="002060"/>
                </a:solidFill>
                <a:latin typeface="Times New Roman" pitchFamily="18" charset="0"/>
                <a:cs typeface="Times New Roman" pitchFamily="18" charset="0"/>
              </a:rPr>
              <a:t>)</a:t>
            </a:r>
          </a:p>
          <a:p>
            <a:pPr>
              <a:buNone/>
            </a:pPr>
            <a:r>
              <a:rPr lang="ru-RU" sz="2000" b="1" dirty="0" smtClean="0">
                <a:solidFill>
                  <a:srgbClr val="002060"/>
                </a:solidFill>
                <a:latin typeface="Times New Roman" pitchFamily="18" charset="0"/>
                <a:cs typeface="Times New Roman" pitchFamily="18" charset="0"/>
              </a:rPr>
              <a:t>Вода растворитель- но не все вещества в ней растворяются.</a:t>
            </a:r>
          </a:p>
          <a:p>
            <a:pPr>
              <a:buNone/>
            </a:pPr>
            <a:r>
              <a:rPr lang="ru-RU" sz="2000" b="1" dirty="0" smtClean="0">
                <a:solidFill>
                  <a:srgbClr val="002060"/>
                </a:solidFill>
                <a:latin typeface="Times New Roman" pitchFamily="18" charset="0"/>
                <a:cs typeface="Times New Roman" pitchFamily="18" charset="0"/>
              </a:rPr>
              <a:t>Совершенно правильно, понравилось тебе!?</a:t>
            </a:r>
            <a:endParaRPr lang="ru-RU" sz="2000" b="1" dirty="0">
              <a:solidFill>
                <a:srgbClr val="002060"/>
              </a:solidFill>
              <a:latin typeface="Times New Roman" pitchFamily="18" charset="0"/>
              <a:cs typeface="Times New Roman" pitchFamily="18" charset="0"/>
            </a:endParaRPr>
          </a:p>
        </p:txBody>
      </p:sp>
      <p:pic>
        <p:nvPicPr>
          <p:cNvPr id="14340" name="Picture 4" descr="https://tapoc.trbo.yandex.net/tapoc_secure_proxy/6df617b172fae6c1bbff931c61e8f8e4?url=https%3A//images-wixmp-ed30a86b8c4ca887773594c2.wixmp.com/f/fbe6c344-10c6-4e19-96b2-01ac52ba52c5/d859sec-a4d4392a-afe4-4a27-a6f7-9b9cd2ce014c.png/v1/fill/w_765%2Ch_1044%2Cstrp/luntik_by_tradt_production_d859sec-pre.png%3Ftoken%3DeyJ0eXAiOiJKV1QiLCJhbGciOiJIUzI1NiJ9.eyJzdWIiOiJ1cm46YXBwOjdlMGQxODg5ODIyNjQzNzNhNWYwZDQxNWVhMGQyNmUwIiwiaXNzIjoidXJuOmFwcDo3ZTBkMTg4OTgyMjY0MzczYTVmMGQ0MTVlYTBkMjZlMCIsIm9iaiI6W1t7ImhlaWdodCI6Ijw9MTMzMiIsInBhdGgiOiJcL2ZcL2ZiZTZjMzQ0LTEwYzYtNGUxOS05NmIyLTAxYWM1MmJhNTJjNVwvZDg1OXNlYy1hNGQ0MzkyYS1hZmU0LTRhMjctYTZmNy05YjljZDJjZTAxNGMucG5nIiwid2lkdGgiOiI8PTk3NiJ9XV0sImF1ZCI6WyJ1cm46c2VydmljZTppbWFnZS5vcGVyYXRpb25zIl19.oiJix_YayewAU52_IprPoO0NotVKb10FzOItlk1twH4"/>
          <p:cNvPicPr>
            <a:picLocks noChangeAspect="1" noChangeArrowheads="1"/>
          </p:cNvPicPr>
          <p:nvPr/>
        </p:nvPicPr>
        <p:blipFill>
          <a:blip r:embed="rId3" cstate="print"/>
          <a:srcRect r="4582" b="6359"/>
          <a:stretch>
            <a:fillRect/>
          </a:stretch>
        </p:blipFill>
        <p:spPr bwMode="auto">
          <a:xfrm>
            <a:off x="-285784" y="1142984"/>
            <a:ext cx="4000528" cy="53578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oc.trbo.yandex.net/tapoc_secure_proxy/7f31f6afde99a92a690ddbc47eaf907a?url=https%3A//avatars.mds.yandex.net/get-pdb/2104476/ebad3491-a352-4aa3-a428-dc6b3c3b6d76/s1200%3Fwebp%3Dfalse"/>
          <p:cNvPicPr>
            <a:picLocks noChangeAspect="1" noChangeArrowheads="1"/>
          </p:cNvPicPr>
          <p:nvPr/>
        </p:nvPicPr>
        <p:blipFill>
          <a:blip r:embed="rId2" cstate="print"/>
          <a:srcRect/>
          <a:stretch>
            <a:fillRect/>
          </a:stretch>
        </p:blipFill>
        <p:spPr bwMode="auto">
          <a:xfrm>
            <a:off x="0" y="0"/>
            <a:ext cx="9252520" cy="6858000"/>
          </a:xfrm>
          <a:prstGeom prst="rect">
            <a:avLst/>
          </a:prstGeom>
          <a:noFill/>
        </p:spPr>
      </p:pic>
      <p:pic>
        <p:nvPicPr>
          <p:cNvPr id="22530" name="Picture 2" descr="https://tapoc.trbo.yandex.net/tapoc_secure_proxy/3e3f0346f39183b6d6f0ec788399b3fa?url=https%3A//avatars.mds.yandex.net/get-pdb/2333633/1395c330-33d3-42fb-8aae-05b90458f4f7/s1200%3Fwebp%3Dfalse"/>
          <p:cNvPicPr>
            <a:picLocks noChangeAspect="1" noChangeArrowheads="1"/>
          </p:cNvPicPr>
          <p:nvPr/>
        </p:nvPicPr>
        <p:blipFill>
          <a:blip r:embed="rId3" cstate="print"/>
          <a:srcRect b="15315"/>
          <a:stretch>
            <a:fillRect/>
          </a:stretch>
        </p:blipFill>
        <p:spPr bwMode="auto">
          <a:xfrm>
            <a:off x="1785918" y="2285992"/>
            <a:ext cx="5286412" cy="33575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1" y="7936"/>
            <a:ext cx="9144000" cy="6949455"/>
          </a:xfrm>
          <a:prstGeom prst="rect">
            <a:avLst/>
          </a:prstGeom>
          <a:noFill/>
        </p:spPr>
      </p:pic>
      <p:sp>
        <p:nvSpPr>
          <p:cNvPr id="5" name="Содержимое 4"/>
          <p:cNvSpPr>
            <a:spLocks noGrp="1"/>
          </p:cNvSpPr>
          <p:nvPr>
            <p:ph idx="1"/>
          </p:nvPr>
        </p:nvSpPr>
        <p:spPr>
          <a:xfrm>
            <a:off x="2857488" y="4500570"/>
            <a:ext cx="6286512" cy="2357430"/>
          </a:xfrm>
        </p:spPr>
        <p:txBody>
          <a:bodyPr>
            <a:normAutofit/>
          </a:bodyPr>
          <a:lstStyle/>
          <a:p>
            <a:pPr>
              <a:buNone/>
            </a:pPr>
            <a:r>
              <a:rPr lang="ru-RU" sz="1800" b="1" dirty="0" smtClean="0">
                <a:solidFill>
                  <a:srgbClr val="002060"/>
                </a:solidFill>
                <a:latin typeface="Times New Roman" pitchFamily="18" charset="0"/>
                <a:cs typeface="Times New Roman" pitchFamily="18" charset="0"/>
              </a:rPr>
              <a:t>Сегодня мы столько всего делали с водой, но, я что-то запутался... Помоги мне, пожалуйста, разобраться, какие предметы тонут в воде, а какие нет!?  Ответ отмечай стрелочкой вверх (которые не тонут), вниз (которые тонут в воде). (</a:t>
            </a:r>
            <a:r>
              <a:rPr lang="en-US" sz="1400" b="1" dirty="0" smtClean="0">
                <a:solidFill>
                  <a:srgbClr val="002060"/>
                </a:solidFill>
                <a:latin typeface="Times New Roman" pitchFamily="18" charset="0"/>
                <a:cs typeface="Times New Roman" pitchFamily="18" charset="0"/>
              </a:rPr>
              <a:t>https://ds05.infourok.ru/uploads/ex/072a/000e2471-e726fc63/hello_html_4c7ce219.jpg</a:t>
            </a:r>
            <a:r>
              <a:rPr lang="ru-RU" sz="1400" b="1" dirty="0" smtClean="0">
                <a:solidFill>
                  <a:srgbClr val="002060"/>
                </a:solidFill>
                <a:latin typeface="Times New Roman" pitchFamily="18" charset="0"/>
                <a:cs typeface="Times New Roman" pitchFamily="18" charset="0"/>
              </a:rPr>
              <a:t>)</a:t>
            </a:r>
          </a:p>
        </p:txBody>
      </p:sp>
      <p:pic>
        <p:nvPicPr>
          <p:cNvPr id="24578" name="Picture 2" descr="https://tapoc.trbo.yandex.net/tapoc_secure_proxy/b9ce6b09c6511e8304f8157d0be0872d?url=https%3A//ds05.infourok.ru/uploads/ex/0072/0005e059-9e807061/hello_html_4c7ce219.jpg"/>
          <p:cNvPicPr>
            <a:picLocks noChangeAspect="1" noChangeArrowheads="1"/>
          </p:cNvPicPr>
          <p:nvPr/>
        </p:nvPicPr>
        <p:blipFill>
          <a:blip r:embed="rId3" cstate="print"/>
          <a:srcRect/>
          <a:stretch>
            <a:fillRect/>
          </a:stretch>
        </p:blipFill>
        <p:spPr bwMode="auto">
          <a:xfrm>
            <a:off x="2786050" y="0"/>
            <a:ext cx="6000792" cy="4371671"/>
          </a:xfrm>
          <a:prstGeom prst="rect">
            <a:avLst/>
          </a:prstGeom>
          <a:noFill/>
        </p:spPr>
      </p:pic>
      <p:sp>
        <p:nvSpPr>
          <p:cNvPr id="25602" name="AutoShape 2"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6" name="AutoShape 6"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8" name="AutoShape 8"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0" name="AutoShape 10"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12" name="AutoShape 12" descr="https://tapoc.trbo.yandex.net/tapoc_secure_proxy/6ff1f0af47c850cf38151c14c3044252?url=https%3A//img-fotki.yandex.ru/get/9068/16969765.1b5/0_87b1b_4b5acd9f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14" name="Picture 14" descr="https://tapoc.trbo.yandex.net/tapoc_secure_proxy/7f90b80b5bab4cb4531038dbf03aaabc?url=http%3A//i3.imgbb.ru/img8/c/0/1/c0148e44ba3a15a06e8d2b54fcd28ad0.gif"/>
          <p:cNvPicPr>
            <a:picLocks noChangeAspect="1" noChangeArrowheads="1"/>
          </p:cNvPicPr>
          <p:nvPr/>
        </p:nvPicPr>
        <p:blipFill>
          <a:blip r:embed="rId4" cstate="print"/>
          <a:srcRect/>
          <a:stretch>
            <a:fillRect/>
          </a:stretch>
        </p:blipFill>
        <p:spPr bwMode="auto">
          <a:xfrm>
            <a:off x="0" y="2786058"/>
            <a:ext cx="3209997" cy="35718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3" cstate="print"/>
          <a:srcRect/>
          <a:stretch>
            <a:fillRect/>
          </a:stretch>
        </p:blipFill>
        <p:spPr bwMode="auto">
          <a:xfrm>
            <a:off x="0" y="0"/>
            <a:ext cx="9144000" cy="6885296"/>
          </a:xfrm>
          <a:prstGeom prst="rect">
            <a:avLst/>
          </a:prstGeom>
          <a:noFill/>
        </p:spPr>
      </p:pic>
      <p:sp>
        <p:nvSpPr>
          <p:cNvPr id="5" name="Содержимое 4"/>
          <p:cNvSpPr>
            <a:spLocks noGrp="1"/>
          </p:cNvSpPr>
          <p:nvPr>
            <p:ph idx="1"/>
          </p:nvPr>
        </p:nvSpPr>
        <p:spPr>
          <a:xfrm>
            <a:off x="827583" y="-27296"/>
            <a:ext cx="8101251" cy="3500438"/>
          </a:xfrm>
        </p:spPr>
        <p:txBody>
          <a:bodyPr>
            <a:normAutofit/>
          </a:bodyPr>
          <a:lstStyle/>
          <a:p>
            <a:pPr>
              <a:buNone/>
            </a:pPr>
            <a:r>
              <a:rPr lang="ru-RU" sz="1800" b="1" dirty="0" smtClean="0">
                <a:solidFill>
                  <a:srgbClr val="002060"/>
                </a:solidFill>
                <a:latin typeface="Times New Roman" pitchFamily="18" charset="0"/>
                <a:cs typeface="Times New Roman" pitchFamily="18" charset="0"/>
              </a:rPr>
              <a:t>Сегодня мне очень понравилось с тобой проводить эксперименты с водой и знакомиться с  ней. Я столько узнал для себя нового! А ты? А, что тебе понравилось больше всего? </a:t>
            </a:r>
          </a:p>
          <a:p>
            <a:pPr algn="ctr">
              <a:buNone/>
            </a:pPr>
            <a:r>
              <a:rPr lang="ru-RU" sz="2000" b="1" i="1" dirty="0" smtClean="0">
                <a:solidFill>
                  <a:srgbClr val="002060"/>
                </a:solidFill>
                <a:latin typeface="Times New Roman" pitchFamily="18" charset="0"/>
                <a:cs typeface="Times New Roman" pitchFamily="18" charset="0"/>
              </a:rPr>
              <a:t>«Очень жаль нам расставаться»</a:t>
            </a:r>
          </a:p>
          <a:p>
            <a:pPr algn="ctr">
              <a:buNone/>
            </a:pPr>
            <a:r>
              <a:rPr lang="ru-RU" sz="1600" b="1" i="1" dirty="0" smtClean="0">
                <a:solidFill>
                  <a:srgbClr val="002060"/>
                </a:solidFill>
                <a:latin typeface="Times New Roman" pitchFamily="18" charset="0"/>
                <a:cs typeface="Times New Roman" pitchFamily="18" charset="0"/>
              </a:rPr>
              <a:t>(</a:t>
            </a:r>
            <a:r>
              <a:rPr lang="en-US" sz="1600" b="1" i="1" dirty="0" smtClean="0">
                <a:solidFill>
                  <a:srgbClr val="002060"/>
                </a:solidFill>
                <a:latin typeface="Times New Roman" pitchFamily="18" charset="0"/>
                <a:cs typeface="Times New Roman" pitchFamily="18" charset="0"/>
              </a:rPr>
              <a:t>https://infourok.ru/kartoteka-ritualov-nachala-i-okonchaniya-zanyatiya-4141845.html</a:t>
            </a:r>
            <a:r>
              <a:rPr lang="ru-RU" sz="1600" b="1" i="1" dirty="0" smtClean="0">
                <a:solidFill>
                  <a:srgbClr val="002060"/>
                </a:solidFill>
                <a:latin typeface="Times New Roman" pitchFamily="18" charset="0"/>
                <a:cs typeface="Times New Roman" pitchFamily="18" charset="0"/>
              </a:rPr>
              <a:t>)</a:t>
            </a:r>
            <a:endParaRPr lang="ru-RU" sz="1600" dirty="0" smtClean="0">
              <a:solidFill>
                <a:srgbClr val="002060"/>
              </a:solidFill>
              <a:latin typeface="Times New Roman" pitchFamily="18" charset="0"/>
              <a:cs typeface="Times New Roman" pitchFamily="18" charset="0"/>
            </a:endParaRPr>
          </a:p>
          <a:p>
            <a:pPr algn="ctr">
              <a:buNone/>
            </a:pPr>
            <a:r>
              <a:rPr lang="ru-RU" sz="2000" b="1" dirty="0" smtClean="0">
                <a:solidFill>
                  <a:srgbClr val="002060"/>
                </a:solidFill>
                <a:latin typeface="Times New Roman" pitchFamily="18" charset="0"/>
                <a:cs typeface="Times New Roman" pitchFamily="18" charset="0"/>
              </a:rPr>
              <a:t>Очень жаль нам расставаться,</a:t>
            </a:r>
          </a:p>
          <a:p>
            <a:pPr algn="ctr">
              <a:buNone/>
            </a:pPr>
            <a:r>
              <a:rPr lang="ru-RU" sz="2000" b="1" dirty="0" smtClean="0">
                <a:solidFill>
                  <a:srgbClr val="002060"/>
                </a:solidFill>
                <a:latin typeface="Times New Roman" pitchFamily="18" charset="0"/>
                <a:cs typeface="Times New Roman" pitchFamily="18" charset="0"/>
              </a:rPr>
              <a:t>Но пришла пора прощаться.</a:t>
            </a:r>
          </a:p>
          <a:p>
            <a:pPr algn="ctr">
              <a:buNone/>
            </a:pPr>
            <a:r>
              <a:rPr lang="ru-RU" sz="2000" b="1" dirty="0" smtClean="0">
                <a:solidFill>
                  <a:srgbClr val="002060"/>
                </a:solidFill>
                <a:latin typeface="Times New Roman" pitchFamily="18" charset="0"/>
                <a:cs typeface="Times New Roman" pitchFamily="18" charset="0"/>
              </a:rPr>
              <a:t>Чтобы нам не унывать,</a:t>
            </a:r>
          </a:p>
          <a:p>
            <a:pPr algn="ctr">
              <a:buNone/>
            </a:pPr>
            <a:r>
              <a:rPr lang="ru-RU" sz="2000" b="1" dirty="0" smtClean="0">
                <a:solidFill>
                  <a:srgbClr val="002060"/>
                </a:solidFill>
                <a:latin typeface="Times New Roman" pitchFamily="18" charset="0"/>
                <a:cs typeface="Times New Roman" pitchFamily="18" charset="0"/>
              </a:rPr>
              <a:t>Нужно крепко всех обнять.</a:t>
            </a:r>
          </a:p>
          <a:p>
            <a:pPr algn="ctr">
              <a:buNone/>
            </a:pPr>
            <a:r>
              <a:rPr lang="ru-RU" sz="2000" i="1" dirty="0" smtClean="0">
                <a:solidFill>
                  <a:srgbClr val="002060"/>
                </a:solidFill>
                <a:latin typeface="Times New Roman" pitchFamily="18" charset="0"/>
                <a:cs typeface="Times New Roman" pitchFamily="18" charset="0"/>
              </a:rPr>
              <a:t> ( обнимите своего ребёнка)</a:t>
            </a:r>
            <a:endParaRPr lang="ru-RU" sz="2000" dirty="0">
              <a:solidFill>
                <a:srgbClr val="002060"/>
              </a:solidFill>
              <a:latin typeface="Times New Roman" pitchFamily="18" charset="0"/>
              <a:cs typeface="Times New Roman" pitchFamily="18" charset="0"/>
            </a:endParaRPr>
          </a:p>
        </p:txBody>
      </p:sp>
      <p:pic>
        <p:nvPicPr>
          <p:cNvPr id="26626" name="Picture 2" descr="https://tapoc.trbo.yandex.net/tapoc_secure_proxy/ed2738708e2ef73cd5ce771da436ab22?url=https%3A//www.karusel-tv.ru/skin/luntik/images/scene/layer_1.png%3Fv1513848359"/>
          <p:cNvPicPr>
            <a:picLocks noChangeAspect="1" noChangeArrowheads="1"/>
          </p:cNvPicPr>
          <p:nvPr/>
        </p:nvPicPr>
        <p:blipFill>
          <a:blip r:embed="rId4" cstate="print"/>
          <a:srcRect/>
          <a:stretch>
            <a:fillRect/>
          </a:stretch>
        </p:blipFill>
        <p:spPr bwMode="auto">
          <a:xfrm>
            <a:off x="-393134" y="2515547"/>
            <a:ext cx="10025026" cy="436088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oc.trbo.yandex.net/tapoc_secure_proxy/7f31f6afde99a92a690ddbc47eaf907a?url=https%3A//avatars.mds.yandex.net/get-pdb/2104476/ebad3491-a352-4aa3-a428-dc6b3c3b6d76/s1200%3Fwebp%3Dfalse"/>
          <p:cNvPicPr>
            <a:picLocks noChangeAspect="1" noChangeArrowheads="1"/>
          </p:cNvPicPr>
          <p:nvPr/>
        </p:nvPicPr>
        <p:blipFill>
          <a:blip r:embed="rId2" cstate="print"/>
          <a:srcRect/>
          <a:stretch>
            <a:fillRect/>
          </a:stretch>
        </p:blipFill>
        <p:spPr bwMode="auto">
          <a:xfrm>
            <a:off x="45764" y="0"/>
            <a:ext cx="9098236" cy="6858000"/>
          </a:xfrm>
          <a:prstGeom prst="rect">
            <a:avLst/>
          </a:prstGeom>
          <a:noFill/>
        </p:spPr>
      </p:pic>
      <p:sp>
        <p:nvSpPr>
          <p:cNvPr id="2" name="Заголовок 1"/>
          <p:cNvSpPr>
            <a:spLocks noGrp="1"/>
          </p:cNvSpPr>
          <p:nvPr>
            <p:ph type="ctrTitle"/>
          </p:nvPr>
        </p:nvSpPr>
        <p:spPr>
          <a:xfrm>
            <a:off x="1285852" y="1214422"/>
            <a:ext cx="6143668" cy="4143404"/>
          </a:xfrm>
        </p:spPr>
        <p:txBody>
          <a:bodyPr>
            <a:normAutofit fontScale="90000"/>
          </a:bodyPr>
          <a:lstStyle/>
          <a:p>
            <a:pPr algn="just"/>
            <a:r>
              <a:rPr lang="ru-RU" sz="2400" b="1" dirty="0" smtClean="0">
                <a:solidFill>
                  <a:srgbClr val="002060"/>
                </a:solidFill>
                <a:latin typeface="Times New Roman" pitchFamily="18" charset="0"/>
                <a:cs typeface="Times New Roman" pitchFamily="18" charset="0"/>
              </a:rPr>
              <a:t>Цель: </a:t>
            </a:r>
            <a:r>
              <a:rPr lang="ru-RU" sz="2400" dirty="0" smtClean="0">
                <a:solidFill>
                  <a:srgbClr val="002060"/>
                </a:solidFill>
                <a:latin typeface="Times New Roman" pitchFamily="18" charset="0"/>
                <a:cs typeface="Times New Roman" pitchFamily="18" charset="0"/>
              </a:rPr>
              <a:t>показать, что предметы имеют свойства, которые проявляются при взаимодействии друг с другом</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Необходимое оборудование: </a:t>
            </a:r>
            <a:r>
              <a:rPr lang="ru-RU" sz="2400" dirty="0" smtClean="0">
                <a:solidFill>
                  <a:srgbClr val="002060"/>
                </a:solidFill>
                <a:latin typeface="Times New Roman" pitchFamily="18" charset="0"/>
                <a:cs typeface="Times New Roman" pitchFamily="18" charset="0"/>
              </a:rPr>
              <a:t>картинка </a:t>
            </a:r>
            <a:r>
              <a:rPr lang="ru-RU" sz="2400" dirty="0" err="1" smtClean="0">
                <a:solidFill>
                  <a:srgbClr val="002060"/>
                </a:solidFill>
                <a:latin typeface="Times New Roman" pitchFamily="18" charset="0"/>
                <a:cs typeface="Times New Roman" pitchFamily="18" charset="0"/>
              </a:rPr>
              <a:t>Лунтика</a:t>
            </a:r>
            <a:r>
              <a:rPr lang="ru-RU" sz="2400"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www. </a:t>
            </a:r>
            <a:r>
              <a:rPr lang="en-US" sz="2400" dirty="0" err="1" smtClean="0">
                <a:solidFill>
                  <a:srgbClr val="002060"/>
                </a:solidFill>
                <a:latin typeface="Times New Roman" pitchFamily="18" charset="0"/>
                <a:cs typeface="Times New Roman" pitchFamily="18" charset="0"/>
              </a:rPr>
              <a:t>deviantar</a:t>
            </a:r>
            <a:r>
              <a:rPr lang="en-US" sz="2400" dirty="0" smtClean="0">
                <a:solidFill>
                  <a:srgbClr val="002060"/>
                </a:solidFill>
                <a:latin typeface="Times New Roman" pitchFamily="18" charset="0"/>
                <a:cs typeface="Times New Roman" pitchFamily="18" charset="0"/>
              </a:rPr>
              <a:t>. com.) </a:t>
            </a:r>
            <a:r>
              <a:rPr lang="ru-RU" sz="2400" dirty="0" smtClean="0">
                <a:solidFill>
                  <a:srgbClr val="002060"/>
                </a:solidFill>
                <a:latin typeface="Times New Roman" pitchFamily="18" charset="0"/>
                <a:cs typeface="Times New Roman" pitchFamily="18" charset="0"/>
              </a:rPr>
              <a:t>или мягкая игрушка </a:t>
            </a:r>
            <a:r>
              <a:rPr lang="ru-RU" sz="2400" dirty="0" err="1" smtClean="0">
                <a:solidFill>
                  <a:srgbClr val="002060"/>
                </a:solidFill>
                <a:latin typeface="Times New Roman" pitchFamily="18" charset="0"/>
                <a:cs typeface="Times New Roman" pitchFamily="18" charset="0"/>
              </a:rPr>
              <a:t>Лунтика</a:t>
            </a:r>
            <a:r>
              <a:rPr lang="ru-RU" sz="2400" dirty="0" smtClean="0">
                <a:solidFill>
                  <a:srgbClr val="002060"/>
                </a:solidFill>
                <a:latin typeface="Times New Roman" pitchFamily="18" charset="0"/>
                <a:cs typeface="Times New Roman" pitchFamily="18" charset="0"/>
              </a:rPr>
              <a:t> (можно заменить на любую другую игрушку), несколько прозрачных стаканов, сахар (рафинад), соль (ложка), </a:t>
            </a:r>
            <a:r>
              <a:rPr lang="ru-RU" sz="2400" dirty="0" smtClean="0">
                <a:solidFill>
                  <a:srgbClr val="002060"/>
                </a:solidFill>
                <a:latin typeface="Times New Roman" pitchFamily="18" charset="0"/>
                <a:cs typeface="Times New Roman" pitchFamily="18" charset="0"/>
              </a:rPr>
              <a:t>краска или </a:t>
            </a:r>
            <a:r>
              <a:rPr lang="ru-RU" sz="2400" dirty="0" smtClean="0">
                <a:solidFill>
                  <a:srgbClr val="002060"/>
                </a:solidFill>
                <a:latin typeface="Times New Roman" pitchFamily="18" charset="0"/>
                <a:cs typeface="Times New Roman" pitchFamily="18" charset="0"/>
              </a:rPr>
              <a:t>гуашь любого цвета, ватные палочки, кусочек мыла (можно жидкое мыло),  песок (можно заменить на </a:t>
            </a:r>
            <a:r>
              <a:rPr lang="ru-RU" sz="2400" dirty="0" smtClean="0">
                <a:solidFill>
                  <a:srgbClr val="002060"/>
                </a:solidFill>
                <a:latin typeface="Times New Roman" pitchFamily="18" charset="0"/>
                <a:cs typeface="Times New Roman" pitchFamily="18" charset="0"/>
              </a:rPr>
              <a:t>любое другое вещество) или </a:t>
            </a:r>
            <a:r>
              <a:rPr lang="ru-RU" sz="2400" dirty="0" smtClean="0">
                <a:solidFill>
                  <a:srgbClr val="002060"/>
                </a:solidFill>
                <a:latin typeface="Times New Roman" pitchFamily="18" charset="0"/>
                <a:cs typeface="Times New Roman" pitchFamily="18" charset="0"/>
              </a:rPr>
              <a:t>предмет, который не растворится в воде).</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0" y="-229053"/>
            <a:ext cx="9144000" cy="7330461"/>
          </a:xfrm>
          <a:prstGeom prst="rect">
            <a:avLst/>
          </a:prstGeom>
          <a:noFill/>
        </p:spPr>
      </p:pic>
      <p:sp>
        <p:nvSpPr>
          <p:cNvPr id="2" name="Заголовок 1"/>
          <p:cNvSpPr>
            <a:spLocks noGrp="1"/>
          </p:cNvSpPr>
          <p:nvPr>
            <p:ph type="ctrTitle"/>
          </p:nvPr>
        </p:nvSpPr>
        <p:spPr>
          <a:xfrm>
            <a:off x="0" y="0"/>
            <a:ext cx="5357818" cy="6143668"/>
          </a:xfrm>
        </p:spPr>
        <p:txBody>
          <a:bodyPr>
            <a:normAutofit fontScale="90000"/>
          </a:bodyPr>
          <a:lstStyle/>
          <a:p>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Привет, дружок! Ты меня узнал?! Совершенно верно, я твой друг </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Лунтик</a:t>
            </a:r>
            <a:r>
              <a:rPr lang="ru-RU" sz="2000" b="1" dirty="0">
                <a:solidFill>
                  <a:srgbClr val="002060"/>
                </a:solidFill>
                <a:latin typeface="Times New Roman" pitchFamily="18" charset="0"/>
                <a:cs typeface="Times New Roman" pitchFamily="18" charset="0"/>
              </a:rPr>
              <a:t>.</a:t>
            </a:r>
            <a:r>
              <a:rPr lang="ru-RU" sz="2000" b="1" dirty="0" smtClean="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С</a:t>
            </a:r>
            <a:r>
              <a:rPr lang="ru-RU" sz="2000" b="1" dirty="0" smtClean="0">
                <a:solidFill>
                  <a:srgbClr val="002060"/>
                </a:solidFill>
                <a:latin typeface="Times New Roman" pitchFamily="18" charset="0"/>
                <a:cs typeface="Times New Roman" pitchFamily="18" charset="0"/>
              </a:rPr>
              <a:t>егодня </a:t>
            </a:r>
            <a:r>
              <a:rPr lang="ru-RU" sz="2000" b="1" dirty="0" smtClean="0">
                <a:solidFill>
                  <a:srgbClr val="002060"/>
                </a:solidFill>
                <a:latin typeface="Times New Roman" pitchFamily="18" charset="0"/>
                <a:cs typeface="Times New Roman" pitchFamily="18" charset="0"/>
              </a:rPr>
              <a:t>я буду путешествовать вместе с тобой по волшебной стране математике с помощью экспериментов. Но для начала, давай поздороваемся друг с другом!?</a:t>
            </a:r>
            <a:br>
              <a:rPr lang="ru-RU" sz="2000" b="1" dirty="0" smtClean="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 пальчиковая гимнастика </a:t>
            </a:r>
            <a:r>
              <a:rPr lang="en-US" sz="1600" dirty="0" smtClean="0">
                <a:solidFill>
                  <a:srgbClr val="002060"/>
                </a:solidFill>
                <a:latin typeface="Times New Roman" pitchFamily="18" charset="0"/>
                <a:cs typeface="Times New Roman" pitchFamily="18" charset="0"/>
                <a:hlinkClick r:id="rId3"/>
              </a:rPr>
              <a:t>https://infourok.ru/kartoteka-privetstviya-dlya-zanyatiy-3784685.html</a:t>
            </a:r>
            <a:r>
              <a:rPr lang="ru-RU" sz="16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smtClean="0">
                <a:solidFill>
                  <a:srgbClr val="C00000"/>
                </a:solidFill>
              </a:rPr>
              <a:t>Здравствуй, солнце золотое!</a:t>
            </a:r>
            <a:br>
              <a:rPr lang="ru-RU" sz="2000" dirty="0" smtClean="0">
                <a:solidFill>
                  <a:srgbClr val="C00000"/>
                </a:solidFill>
              </a:rPr>
            </a:br>
            <a:r>
              <a:rPr lang="ru-RU" sz="2000" dirty="0" smtClean="0">
                <a:solidFill>
                  <a:srgbClr val="C00000"/>
                </a:solidFill>
              </a:rPr>
              <a:t> </a:t>
            </a:r>
            <a:r>
              <a:rPr lang="ru-RU" sz="2000" b="1" dirty="0" smtClean="0">
                <a:solidFill>
                  <a:srgbClr val="C00000"/>
                </a:solidFill>
              </a:rPr>
              <a:t>(Пальцами правой руки)</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Здравствуй, небо голубое! </a:t>
            </a:r>
            <a:br>
              <a:rPr lang="ru-RU" sz="2000" dirty="0" smtClean="0">
                <a:solidFill>
                  <a:srgbClr val="C00000"/>
                </a:solidFill>
              </a:rPr>
            </a:br>
            <a:r>
              <a:rPr lang="ru-RU" sz="2000" b="1" dirty="0" smtClean="0">
                <a:solidFill>
                  <a:srgbClr val="C00000"/>
                </a:solidFill>
              </a:rPr>
              <a:t>(по очереди «здороваются</a:t>
            </a:r>
            <a:r>
              <a:rPr lang="ru-RU" sz="2000" b="1" dirty="0" smtClean="0">
                <a:solidFill>
                  <a:srgbClr val="C00000"/>
                </a:solidFill>
              </a:rPr>
              <a:t>»)</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Здравствуй, вольный ветерок! </a:t>
            </a:r>
            <a:br>
              <a:rPr lang="ru-RU" sz="2000" dirty="0" smtClean="0">
                <a:solidFill>
                  <a:srgbClr val="C00000"/>
                </a:solidFill>
              </a:rPr>
            </a:br>
            <a:r>
              <a:rPr lang="ru-RU" sz="2000" b="1" dirty="0" smtClean="0">
                <a:solidFill>
                  <a:srgbClr val="C00000"/>
                </a:solidFill>
              </a:rPr>
              <a:t>(с пальцами левой руки)</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Здравствуй, маленький дубок! </a:t>
            </a:r>
            <a:br>
              <a:rPr lang="ru-RU" sz="2000" dirty="0" smtClean="0">
                <a:solidFill>
                  <a:srgbClr val="C00000"/>
                </a:solidFill>
              </a:rPr>
            </a:br>
            <a:r>
              <a:rPr lang="ru-RU" sz="2000" b="1" dirty="0" smtClean="0">
                <a:solidFill>
                  <a:srgbClr val="C00000"/>
                </a:solidFill>
              </a:rPr>
              <a:t>(похлопывая друг друга)</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Мы живем в одном краю –</a:t>
            </a:r>
            <a:br>
              <a:rPr lang="ru-RU" sz="2000" dirty="0" smtClean="0">
                <a:solidFill>
                  <a:srgbClr val="C00000"/>
                </a:solidFill>
              </a:rPr>
            </a:br>
            <a:r>
              <a:rPr lang="ru-RU" sz="2000" dirty="0" smtClean="0">
                <a:solidFill>
                  <a:srgbClr val="C00000"/>
                </a:solidFill>
              </a:rPr>
              <a:t> </a:t>
            </a:r>
            <a:r>
              <a:rPr lang="ru-RU" sz="2000" b="1" dirty="0" smtClean="0">
                <a:solidFill>
                  <a:srgbClr val="C00000"/>
                </a:solidFill>
              </a:rPr>
              <a:t>(кончиками, начиная с больших</a:t>
            </a:r>
            <a:br>
              <a:rPr lang="ru-RU" sz="2000" b="1" dirty="0" smtClean="0">
                <a:solidFill>
                  <a:srgbClr val="C00000"/>
                </a:solidFill>
              </a:rPr>
            </a:br>
            <a:r>
              <a:rPr lang="ru-RU" sz="2000" b="1" dirty="0" smtClean="0">
                <a:solidFill>
                  <a:srgbClr val="C00000"/>
                </a:solidFill>
              </a:rPr>
              <a:t>пальцев)</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Всех мы вас приветствуем!</a:t>
            </a:r>
            <a:br>
              <a:rPr lang="ru-RU" sz="2000" dirty="0" smtClean="0">
                <a:solidFill>
                  <a:srgbClr val="C00000"/>
                </a:solidFill>
              </a:rPr>
            </a:br>
            <a:r>
              <a:rPr lang="ru-RU" sz="2000" dirty="0" smtClean="0">
                <a:solidFill>
                  <a:srgbClr val="C00000"/>
                </a:solidFill>
              </a:rPr>
              <a:t> </a:t>
            </a:r>
            <a:r>
              <a:rPr lang="ru-RU" sz="2000" b="1" dirty="0" smtClean="0">
                <a:solidFill>
                  <a:srgbClr val="C00000"/>
                </a:solidFill>
              </a:rPr>
              <a:t>(переплетают пальцы замочком</a:t>
            </a:r>
            <a:br>
              <a:rPr lang="ru-RU" sz="2000" b="1" dirty="0" smtClean="0">
                <a:solidFill>
                  <a:srgbClr val="C00000"/>
                </a:solidFill>
              </a:rPr>
            </a:br>
            <a:r>
              <a:rPr lang="ru-RU" sz="2000" b="1" dirty="0" smtClean="0">
                <a:solidFill>
                  <a:srgbClr val="C00000"/>
                </a:solidFill>
              </a:rPr>
              <a:t>и поднимают руки над головой)</a:t>
            </a:r>
            <a:r>
              <a:rPr lang="ru-RU" sz="2000" dirty="0" smtClean="0">
                <a:solidFill>
                  <a:srgbClr val="C00000"/>
                </a:solidFill>
              </a:rPr>
              <a:t/>
            </a:r>
            <a:br>
              <a:rPr lang="ru-RU" sz="2000" dirty="0" smtClean="0">
                <a:solidFill>
                  <a:srgbClr val="C00000"/>
                </a:solidFill>
              </a:rPr>
            </a:b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endParaRPr lang="ru-RU" sz="2000" dirty="0">
              <a:solidFill>
                <a:srgbClr val="C00000"/>
              </a:solidFill>
            </a:endParaRPr>
          </a:p>
        </p:txBody>
      </p:sp>
      <p:pic>
        <p:nvPicPr>
          <p:cNvPr id="14342" name="Picture 6" descr="https://tapoc.trbo.yandex.net/tapoc_secure_proxy/96abe7b0a811af92639d57a7dda13118?url=http%3A//lepassetempsderose.l.e.pic.centerblog.net/o/9edbe972.png"/>
          <p:cNvPicPr>
            <a:picLocks noChangeAspect="1" noChangeArrowheads="1"/>
          </p:cNvPicPr>
          <p:nvPr/>
        </p:nvPicPr>
        <p:blipFill>
          <a:blip r:embed="rId4" cstate="print"/>
          <a:srcRect/>
          <a:stretch>
            <a:fillRect/>
          </a:stretch>
        </p:blipFill>
        <p:spPr bwMode="auto">
          <a:xfrm>
            <a:off x="4780277" y="1268760"/>
            <a:ext cx="4591592" cy="45005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0" y="-27296"/>
            <a:ext cx="9144000" cy="6885296"/>
          </a:xfrm>
          <a:prstGeom prst="rect">
            <a:avLst/>
          </a:prstGeom>
          <a:noFill/>
        </p:spPr>
      </p:pic>
      <p:sp>
        <p:nvSpPr>
          <p:cNvPr id="5" name="Содержимое 4"/>
          <p:cNvSpPr>
            <a:spLocks noGrp="1"/>
          </p:cNvSpPr>
          <p:nvPr>
            <p:ph idx="1"/>
          </p:nvPr>
        </p:nvSpPr>
        <p:spPr/>
        <p:txBody>
          <a:bodyPr>
            <a:normAutofit/>
          </a:bodyPr>
          <a:lstStyle/>
          <a:p>
            <a:pPr>
              <a:buNone/>
            </a:pPr>
            <a:r>
              <a:rPr lang="ru-RU" sz="2000" b="1" dirty="0" smtClean="0">
                <a:solidFill>
                  <a:srgbClr val="002060"/>
                </a:solidFill>
                <a:latin typeface="Times New Roman" pitchFamily="18" charset="0"/>
                <a:cs typeface="Times New Roman" pitchFamily="18" charset="0"/>
              </a:rPr>
              <a:t>Ребята, но прежде, </a:t>
            </a:r>
            <a:r>
              <a:rPr lang="ru-RU" sz="2000" b="1" dirty="0" smtClean="0">
                <a:solidFill>
                  <a:srgbClr val="002060"/>
                </a:solidFill>
                <a:latin typeface="Times New Roman" pitchFamily="18" charset="0"/>
                <a:cs typeface="Times New Roman" pitchFamily="18" charset="0"/>
              </a:rPr>
              <a:t>чем </a:t>
            </a:r>
            <a:r>
              <a:rPr lang="ru-RU" sz="2000" b="1" dirty="0" smtClean="0">
                <a:solidFill>
                  <a:srgbClr val="002060"/>
                </a:solidFill>
                <a:latin typeface="Times New Roman" pitchFamily="18" charset="0"/>
                <a:cs typeface="Times New Roman" pitchFamily="18" charset="0"/>
              </a:rPr>
              <a:t>отправиться в нашу лабораторию, нам нужно вспомнить правила </a:t>
            </a:r>
            <a:r>
              <a:rPr lang="ru-RU" sz="2000" b="1" dirty="0" smtClean="0">
                <a:solidFill>
                  <a:srgbClr val="002060"/>
                </a:solidFill>
                <a:latin typeface="Times New Roman" pitchFamily="18" charset="0"/>
                <a:cs typeface="Times New Roman" pitchFamily="18" charset="0"/>
              </a:rPr>
              <a:t>при работе</a:t>
            </a:r>
            <a:r>
              <a:rPr lang="ru-RU" sz="2000" b="1" dirty="0" smtClean="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с водой! </a:t>
            </a:r>
          </a:p>
          <a:p>
            <a:pPr algn="ctr">
              <a:buNone/>
            </a:pPr>
            <a:r>
              <a:rPr lang="ru-RU" sz="2400" b="1" i="1" dirty="0" smtClean="0">
                <a:solidFill>
                  <a:srgbClr val="FF0000"/>
                </a:solidFill>
              </a:rPr>
              <a:t>Правила при работе с водой </a:t>
            </a:r>
            <a:r>
              <a:rPr lang="ru-RU" sz="1600" b="1" i="1" dirty="0" smtClean="0">
                <a:solidFill>
                  <a:srgbClr val="FF0000"/>
                </a:solidFill>
              </a:rPr>
              <a:t>(</a:t>
            </a:r>
            <a:r>
              <a:rPr lang="en-US" sz="1600" b="1" i="1" dirty="0" smtClean="0">
                <a:solidFill>
                  <a:srgbClr val="FF0000"/>
                </a:solidFill>
              </a:rPr>
              <a:t>https://nsportal.ru/detskiy-sad/zdorovyy-obraz-zhizni/2014/11/04/kartoteka-igr-eksperimentov-dlya-detey-3-4-let</a:t>
            </a:r>
            <a:r>
              <a:rPr lang="ru-RU" sz="1600" b="1" i="1" dirty="0" smtClean="0">
                <a:solidFill>
                  <a:srgbClr val="FF0000"/>
                </a:solidFill>
              </a:rPr>
              <a:t>)</a:t>
            </a:r>
            <a:endParaRPr lang="ru-RU" sz="1600" dirty="0" smtClean="0">
              <a:solidFill>
                <a:srgbClr val="FF0000"/>
              </a:solidFill>
            </a:endParaRPr>
          </a:p>
          <a:p>
            <a:pPr marL="0" indent="0">
              <a:buNone/>
            </a:pPr>
            <a:r>
              <a:rPr lang="ru-RU" sz="2000" dirty="0" smtClean="0">
                <a:solidFill>
                  <a:srgbClr val="002060"/>
                </a:solidFill>
                <a:latin typeface="Times New Roman" pitchFamily="18" charset="0"/>
                <a:cs typeface="Times New Roman" pitchFamily="18" charset="0"/>
              </a:rPr>
              <a:t>Коль с водой имеем дело,</a:t>
            </a:r>
          </a:p>
          <a:p>
            <a:pPr marL="0" indent="0">
              <a:buNone/>
            </a:pPr>
            <a:r>
              <a:rPr lang="ru-RU" sz="2000" dirty="0" smtClean="0">
                <a:solidFill>
                  <a:srgbClr val="002060"/>
                </a:solidFill>
                <a:latin typeface="Times New Roman" pitchFamily="18" charset="0"/>
                <a:cs typeface="Times New Roman" pitchFamily="18" charset="0"/>
              </a:rPr>
              <a:t>Рукава засучим смело.</a:t>
            </a:r>
          </a:p>
          <a:p>
            <a:pPr marL="0" indent="0">
              <a:buNone/>
            </a:pPr>
            <a:r>
              <a:rPr lang="ru-RU" sz="2000" dirty="0" smtClean="0">
                <a:solidFill>
                  <a:srgbClr val="002060"/>
                </a:solidFill>
                <a:latin typeface="Times New Roman" pitchFamily="18" charset="0"/>
                <a:cs typeface="Times New Roman" pitchFamily="18" charset="0"/>
              </a:rPr>
              <a:t>Пролил воду — не беда:</a:t>
            </a:r>
          </a:p>
          <a:p>
            <a:pPr marL="0" indent="0">
              <a:buNone/>
            </a:pPr>
            <a:r>
              <a:rPr lang="ru-RU" sz="2000" dirty="0" smtClean="0">
                <a:solidFill>
                  <a:srgbClr val="002060"/>
                </a:solidFill>
                <a:latin typeface="Times New Roman" pitchFamily="18" charset="0"/>
                <a:cs typeface="Times New Roman" pitchFamily="18" charset="0"/>
              </a:rPr>
              <a:t>Тряпка под рукой всегда.</a:t>
            </a:r>
          </a:p>
          <a:p>
            <a:pPr marL="0" indent="0">
              <a:buNone/>
            </a:pPr>
            <a:r>
              <a:rPr lang="ru-RU" sz="2000" dirty="0" smtClean="0">
                <a:solidFill>
                  <a:srgbClr val="002060"/>
                </a:solidFill>
                <a:latin typeface="Times New Roman" pitchFamily="18" charset="0"/>
                <a:cs typeface="Times New Roman" pitchFamily="18" charset="0"/>
              </a:rPr>
              <a:t>Фартук — друг: он нам помог,</a:t>
            </a:r>
          </a:p>
          <a:p>
            <a:pPr marL="0" indent="0">
              <a:buNone/>
            </a:pPr>
            <a:r>
              <a:rPr lang="ru-RU" sz="2000" dirty="0" smtClean="0">
                <a:solidFill>
                  <a:srgbClr val="002060"/>
                </a:solidFill>
                <a:latin typeface="Times New Roman" pitchFamily="18" charset="0"/>
                <a:cs typeface="Times New Roman" pitchFamily="18" charset="0"/>
              </a:rPr>
              <a:t>И никто </a:t>
            </a:r>
            <a:r>
              <a:rPr lang="ru-RU" sz="2000" dirty="0" smtClean="0">
                <a:solidFill>
                  <a:srgbClr val="002060"/>
                </a:solidFill>
                <a:latin typeface="Times New Roman" pitchFamily="18" charset="0"/>
                <a:cs typeface="Times New Roman" pitchFamily="18" charset="0"/>
              </a:rPr>
              <a:t>здесь не промок.</a:t>
            </a:r>
          </a:p>
          <a:p>
            <a:pPr>
              <a:buNone/>
            </a:pPr>
            <a:endParaRPr lang="ru-RU" sz="2000" b="1" dirty="0">
              <a:solidFill>
                <a:srgbClr val="002060"/>
              </a:solidFill>
              <a:latin typeface="Times New Roman" pitchFamily="18" charset="0"/>
              <a:cs typeface="Times New Roman" pitchFamily="18" charset="0"/>
            </a:endParaRPr>
          </a:p>
        </p:txBody>
      </p:sp>
      <p:pic>
        <p:nvPicPr>
          <p:cNvPr id="17410" name="Picture 2" descr="https://tapoc.trbo.yandex.net/tapoc_secure_proxy/6f1c8649e1fc60d454f4c4b707116a9f?url=https%3A//funforkids.ru/pictures/luntik/luntik030.gif"/>
          <p:cNvPicPr>
            <a:picLocks noChangeAspect="1" noChangeArrowheads="1"/>
          </p:cNvPicPr>
          <p:nvPr/>
        </p:nvPicPr>
        <p:blipFill>
          <a:blip r:embed="rId3" cstate="print"/>
          <a:srcRect/>
          <a:stretch>
            <a:fillRect/>
          </a:stretch>
        </p:blipFill>
        <p:spPr bwMode="auto">
          <a:xfrm>
            <a:off x="214282" y="1052736"/>
            <a:ext cx="3733022" cy="48768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3357554" y="273050"/>
            <a:ext cx="5329246" cy="5853113"/>
          </a:xfrm>
        </p:spPr>
        <p:txBody>
          <a:bodyPr>
            <a:normAutofit/>
          </a:bodyPr>
          <a:lstStyle/>
          <a:p>
            <a:pPr>
              <a:buNone/>
            </a:pPr>
            <a:r>
              <a:rPr lang="ru-RU" sz="2000" b="1" dirty="0" smtClean="0">
                <a:solidFill>
                  <a:srgbClr val="002060"/>
                </a:solidFill>
                <a:latin typeface="Times New Roman" pitchFamily="18" charset="0"/>
                <a:cs typeface="Times New Roman" pitchFamily="18" charset="0"/>
              </a:rPr>
              <a:t>А теперь, дружок, попроси свою маму, чтобы она налила в один из стаканчиков воду. Какая она? Аккуратно поднеси её к носу. Имеет ли она запах?  </a:t>
            </a:r>
          </a:p>
          <a:p>
            <a:pPr>
              <a:buNone/>
            </a:pPr>
            <a:r>
              <a:rPr lang="ru-RU" sz="2000" b="1" dirty="0" smtClean="0">
                <a:solidFill>
                  <a:srgbClr val="002060"/>
                </a:solidFill>
                <a:latin typeface="Times New Roman" pitchFamily="18" charset="0"/>
                <a:cs typeface="Times New Roman" pitchFamily="18" charset="0"/>
              </a:rPr>
              <a:t>Ну </a:t>
            </a:r>
            <a:r>
              <a:rPr lang="ru-RU" sz="2000" b="1" dirty="0" smtClean="0">
                <a:solidFill>
                  <a:srgbClr val="002060"/>
                </a:solidFill>
                <a:latin typeface="Times New Roman" pitchFamily="18" charset="0"/>
                <a:cs typeface="Times New Roman" pitchFamily="18" charset="0"/>
              </a:rPr>
              <a:t>что, дружок, помогла мама с водой!? Здорово! А теперь бери в руки ватную палочку и окуни её сначала в воду, а затем в стакан с прозрачной водой. Что произошло с водой? Она окрасилась в тот цвет, который мы </a:t>
            </a:r>
            <a:r>
              <a:rPr lang="ru-RU" sz="2000" b="1" dirty="0" smtClean="0">
                <a:solidFill>
                  <a:srgbClr val="002060"/>
                </a:solidFill>
                <a:latin typeface="Times New Roman" pitchFamily="18" charset="0"/>
                <a:cs typeface="Times New Roman" pitchFamily="18" charset="0"/>
              </a:rPr>
              <a:t>использовали. </a:t>
            </a:r>
          </a:p>
          <a:p>
            <a:pPr>
              <a:buNone/>
            </a:pPr>
            <a:r>
              <a:rPr lang="ru-RU" sz="2000" b="1" dirty="0" smtClean="0">
                <a:solidFill>
                  <a:srgbClr val="002060"/>
                </a:solidFill>
                <a:latin typeface="Times New Roman" pitchFamily="18" charset="0"/>
                <a:cs typeface="Times New Roman" pitchFamily="18" charset="0"/>
              </a:rPr>
              <a:t>                     (ответ </a:t>
            </a:r>
            <a:r>
              <a:rPr lang="ru-RU" sz="2000" b="1" dirty="0" smtClean="0">
                <a:solidFill>
                  <a:srgbClr val="002060"/>
                </a:solidFill>
                <a:latin typeface="Times New Roman" pitchFamily="18" charset="0"/>
                <a:cs typeface="Times New Roman" pitchFamily="18" charset="0"/>
              </a:rPr>
              <a:t>ребёнка) </a:t>
            </a:r>
          </a:p>
          <a:p>
            <a:pPr>
              <a:buNone/>
            </a:pPr>
            <a:r>
              <a:rPr lang="ru-RU" sz="2000" b="1" dirty="0" smtClean="0">
                <a:solidFill>
                  <a:srgbClr val="002060"/>
                </a:solidFill>
                <a:latin typeface="Times New Roman" pitchFamily="18" charset="0"/>
                <a:cs typeface="Times New Roman" pitchFamily="18" charset="0"/>
              </a:rPr>
              <a:t>Какой можно сделать вывод?  </a:t>
            </a:r>
          </a:p>
          <a:p>
            <a:pPr>
              <a:buNone/>
            </a:pPr>
            <a:r>
              <a:rPr lang="ru-RU" sz="1400" b="1" dirty="0" smtClean="0">
                <a:solidFill>
                  <a:srgbClr val="002060"/>
                </a:solidFill>
                <a:latin typeface="Times New Roman" pitchFamily="18" charset="0"/>
                <a:cs typeface="Times New Roman" pitchFamily="18" charset="0"/>
              </a:rPr>
              <a:t>(</a:t>
            </a:r>
            <a:r>
              <a:rPr lang="en-US" sz="1400" b="1" dirty="0" smtClean="0">
                <a:solidFill>
                  <a:srgbClr val="002060"/>
                </a:solidFill>
                <a:latin typeface="Times New Roman" pitchFamily="18" charset="0"/>
                <a:cs typeface="Times New Roman" pitchFamily="18" charset="0"/>
              </a:rPr>
              <a:t>https://physies4321.files.wordpress.com/2018/02/9lmk5j_l-gs.jpg</a:t>
            </a:r>
            <a:r>
              <a:rPr lang="ru-RU" sz="1400" b="1" dirty="0" smtClean="0">
                <a:solidFill>
                  <a:srgbClr val="002060"/>
                </a:solidFill>
                <a:latin typeface="Times New Roman" pitchFamily="18" charset="0"/>
                <a:cs typeface="Times New Roman" pitchFamily="18" charset="0"/>
              </a:rPr>
              <a:t>)</a:t>
            </a:r>
          </a:p>
          <a:p>
            <a:pPr>
              <a:buNone/>
            </a:pPr>
            <a:r>
              <a:rPr lang="ru-RU" sz="2000" b="1" dirty="0" smtClean="0">
                <a:solidFill>
                  <a:srgbClr val="002060"/>
                </a:solidFill>
                <a:latin typeface="Times New Roman" pitchFamily="18" charset="0"/>
                <a:cs typeface="Times New Roman" pitchFamily="18" charset="0"/>
              </a:rPr>
              <a:t>Вода растворила краску (ответ ребёнка).</a:t>
            </a:r>
          </a:p>
          <a:p>
            <a:pPr>
              <a:buNone/>
            </a:pPr>
            <a:r>
              <a:rPr lang="ru-RU" sz="2000" b="1" dirty="0" smtClean="0">
                <a:solidFill>
                  <a:srgbClr val="002060"/>
                </a:solidFill>
                <a:latin typeface="Times New Roman" pitchFamily="18" charset="0"/>
                <a:cs typeface="Times New Roman" pitchFamily="18" charset="0"/>
              </a:rPr>
              <a:t>Совершенно правильно, понравилось тебе!?</a:t>
            </a:r>
            <a:endParaRPr lang="ru-RU" sz="2000" b="1" dirty="0">
              <a:solidFill>
                <a:srgbClr val="002060"/>
              </a:solidFill>
              <a:latin typeface="Times New Roman" pitchFamily="18" charset="0"/>
              <a:cs typeface="Times New Roman" pitchFamily="18" charset="0"/>
            </a:endParaRPr>
          </a:p>
        </p:txBody>
      </p:sp>
      <p:pic>
        <p:nvPicPr>
          <p:cNvPr id="14340" name="Picture 4" descr="https://tapoc.trbo.yandex.net/tapoc_secure_proxy/6df617b172fae6c1bbff931c61e8f8e4?url=https%3A//images-wixmp-ed30a86b8c4ca887773594c2.wixmp.com/f/fbe6c344-10c6-4e19-96b2-01ac52ba52c5/d859sec-a4d4392a-afe4-4a27-a6f7-9b9cd2ce014c.png/v1/fill/w_765%2Ch_1044%2Cstrp/luntik_by_tradt_production_d859sec-pre.png%3Ftoken%3DeyJ0eXAiOiJKV1QiLCJhbGciOiJIUzI1NiJ9.eyJzdWIiOiJ1cm46YXBwOjdlMGQxODg5ODIyNjQzNzNhNWYwZDQxNWVhMGQyNmUwIiwiaXNzIjoidXJuOmFwcDo3ZTBkMTg4OTgyMjY0MzczYTVmMGQ0MTVlYTBkMjZlMCIsIm9iaiI6W1t7ImhlaWdodCI6Ijw9MTMzMiIsInBhdGgiOiJcL2ZcL2ZiZTZjMzQ0LTEwYzYtNGUxOS05NmIyLTAxYWM1MmJhNTJjNVwvZDg1OXNlYy1hNGQ0MzkyYS1hZmU0LTRhMjctYTZmNy05YjljZDJjZTAxNGMucG5nIiwid2lkdGgiOiI8PTk3NiJ9XV0sImF1ZCI6WyJ1cm46c2VydmljZTppbWFnZS5vcGVyYXRpb25zIl19.oiJix_YayewAU52_IprPoO0NotVKb10FzOItlk1twH4"/>
          <p:cNvPicPr>
            <a:picLocks noChangeAspect="1" noChangeArrowheads="1"/>
          </p:cNvPicPr>
          <p:nvPr/>
        </p:nvPicPr>
        <p:blipFill>
          <a:blip r:embed="rId3" cstate="print"/>
          <a:srcRect r="4582" b="6359"/>
          <a:stretch>
            <a:fillRect/>
          </a:stretch>
        </p:blipFill>
        <p:spPr bwMode="auto">
          <a:xfrm>
            <a:off x="-285784" y="1142984"/>
            <a:ext cx="3643338" cy="5357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oc.trbo.yandex.net/tapoc_secure_proxy/7f31f6afde99a92a690ddbc47eaf907a?url=https%3A//avatars.mds.yandex.net/get-pdb/2104476/ebad3491-a352-4aa3-a428-dc6b3c3b6d76/s1200%3Fwebp%3Dfal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2" name="Picture 2" descr="https://tapoc.trbo.yandex.net/tapoc_secure_proxy/50968de0ed6bcd23e804b1c4c8d1ba04?url=https%3A//i10.fotocdn.net/s118/468fcbbd356f2404/public_pin_l/2699437899.jpg"/>
          <p:cNvPicPr>
            <a:picLocks noChangeAspect="1" noChangeArrowheads="1"/>
          </p:cNvPicPr>
          <p:nvPr/>
        </p:nvPicPr>
        <p:blipFill>
          <a:blip r:embed="rId3" cstate="print"/>
          <a:srcRect/>
          <a:stretch>
            <a:fillRect/>
          </a:stretch>
        </p:blipFill>
        <p:spPr bwMode="auto">
          <a:xfrm>
            <a:off x="1595416" y="1714489"/>
            <a:ext cx="5048285" cy="37862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0" y="-221964"/>
            <a:ext cx="9144000" cy="7079964"/>
          </a:xfrm>
          <a:prstGeom prst="rect">
            <a:avLst/>
          </a:prstGeom>
          <a:noFill/>
        </p:spPr>
      </p:pic>
      <p:sp>
        <p:nvSpPr>
          <p:cNvPr id="5" name="Содержимое 4"/>
          <p:cNvSpPr>
            <a:spLocks noGrp="1"/>
          </p:cNvSpPr>
          <p:nvPr>
            <p:ph idx="1"/>
          </p:nvPr>
        </p:nvSpPr>
        <p:spPr>
          <a:xfrm>
            <a:off x="2051720" y="273050"/>
            <a:ext cx="7092280" cy="5853113"/>
          </a:xfrm>
        </p:spPr>
        <p:txBody>
          <a:bodyPr>
            <a:normAutofit fontScale="92500" lnSpcReduction="20000"/>
          </a:bodyPr>
          <a:lstStyle/>
          <a:p>
            <a:pPr>
              <a:buNone/>
            </a:pPr>
            <a:r>
              <a:rPr lang="ru-RU" sz="2000" b="1" dirty="0" smtClean="0">
                <a:solidFill>
                  <a:srgbClr val="002060"/>
                </a:solidFill>
                <a:latin typeface="Times New Roman" pitchFamily="18" charset="0"/>
                <a:cs typeface="Times New Roman" pitchFamily="18" charset="0"/>
              </a:rPr>
              <a:t>Я немного устал... А, давай с тобой отдохнём!? Я знаю отличную зарядку: </a:t>
            </a:r>
            <a:r>
              <a:rPr lang="ru-RU" sz="1400" b="1" dirty="0" smtClean="0">
                <a:solidFill>
                  <a:srgbClr val="002060"/>
                </a:solidFill>
                <a:latin typeface="Times New Roman" pitchFamily="18" charset="0"/>
                <a:cs typeface="Times New Roman" pitchFamily="18" charset="0"/>
              </a:rPr>
              <a:t>(</a:t>
            </a:r>
            <a:r>
              <a:rPr lang="en-US" sz="1400" b="1" dirty="0" smtClean="0">
                <a:solidFill>
                  <a:srgbClr val="002060"/>
                </a:solidFill>
                <a:latin typeface="Times New Roman" pitchFamily="18" charset="0"/>
                <a:cs typeface="Times New Roman" pitchFamily="18" charset="0"/>
                <a:hlinkClick r:id="rId3"/>
              </a:rPr>
              <a:t>https://www.liveinternet.ru/users/maknika/post192891758</a:t>
            </a:r>
            <a:r>
              <a:rPr lang="ru-RU" sz="1400" b="1" dirty="0" smtClean="0">
                <a:solidFill>
                  <a:srgbClr val="002060"/>
                </a:solidFill>
                <a:latin typeface="Times New Roman" pitchFamily="18" charset="0"/>
                <a:cs typeface="Times New Roman" pitchFamily="18" charset="0"/>
              </a:rPr>
              <a:t>)</a:t>
            </a:r>
          </a:p>
          <a:p>
            <a:pPr>
              <a:buNone/>
            </a:pPr>
            <a:endParaRPr lang="ru-RU" sz="1400" b="1" dirty="0" smtClean="0">
              <a:solidFill>
                <a:srgbClr val="002060"/>
              </a:solidFill>
              <a:latin typeface="Times New Roman" pitchFamily="18" charset="0"/>
              <a:cs typeface="Times New Roman" pitchFamily="18" charset="0"/>
            </a:endParaRPr>
          </a:p>
          <a:p>
            <a:pPr algn="ctr">
              <a:buNone/>
            </a:pPr>
            <a:r>
              <a:rPr lang="ru-RU" sz="2000" dirty="0" smtClean="0">
                <a:solidFill>
                  <a:srgbClr val="C00000"/>
                </a:solidFill>
                <a:latin typeface="Times New Roman" pitchFamily="18" charset="0"/>
                <a:cs typeface="Times New Roman" pitchFamily="18" charset="0"/>
              </a:rPr>
              <a:t>       Покажите все ладошки </a:t>
            </a:r>
          </a:p>
          <a:p>
            <a:pPr algn="ctr">
              <a:buNone/>
            </a:pPr>
            <a:r>
              <a:rPr lang="ru-RU" sz="1600" b="1" dirty="0" smtClean="0">
                <a:solidFill>
                  <a:srgbClr val="C00000"/>
                </a:solidFill>
                <a:latin typeface="Times New Roman" pitchFamily="18" charset="0"/>
                <a:cs typeface="Times New Roman" pitchFamily="18" charset="0"/>
              </a:rPr>
              <a:t>(подняв руки над головой, вращаем кистями, "фонарики")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И похлопайте немножко</a:t>
            </a:r>
          </a:p>
          <a:p>
            <a:pPr algn="ctr">
              <a:buNone/>
            </a:pPr>
            <a:r>
              <a:rPr lang="ru-RU" sz="1600" b="1" dirty="0" smtClean="0">
                <a:solidFill>
                  <a:srgbClr val="C00000"/>
                </a:solidFill>
                <a:latin typeface="Times New Roman" pitchFamily="18" charset="0"/>
                <a:cs typeface="Times New Roman" pitchFamily="18" charset="0"/>
              </a:rPr>
              <a:t>(хлопаем в ладоши)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Хлоп- хлоп- хлоп, Хлоп- хлоп- хлоп.</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На меня теперь смотрите</a:t>
            </a:r>
          </a:p>
          <a:p>
            <a:pPr algn="ctr">
              <a:buNone/>
            </a:pPr>
            <a:r>
              <a:rPr lang="ru-RU" sz="1600" b="1" dirty="0" smtClean="0">
                <a:solidFill>
                  <a:srgbClr val="C00000"/>
                </a:solidFill>
                <a:latin typeface="Times New Roman" pitchFamily="18" charset="0"/>
                <a:cs typeface="Times New Roman" pitchFamily="18" charset="0"/>
              </a:rPr>
              <a:t> (делаем любое движение)</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Точно всё вы повторите.</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Раз-два-три, раз-два-три.</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А теперь покажем ножки</a:t>
            </a:r>
          </a:p>
          <a:p>
            <a:pPr algn="ctr">
              <a:buNone/>
            </a:pPr>
            <a:r>
              <a:rPr lang="ru-RU" sz="1700" b="1" dirty="0" smtClean="0">
                <a:solidFill>
                  <a:srgbClr val="C00000"/>
                </a:solidFill>
                <a:latin typeface="Times New Roman" pitchFamily="18" charset="0"/>
                <a:cs typeface="Times New Roman" pitchFamily="18" charset="0"/>
              </a:rPr>
              <a:t>(показываем руками на ножки)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И потопаем немножко.</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Топ-топ-топ, Топ-топ-топ.</a:t>
            </a:r>
          </a:p>
          <a:p>
            <a:pPr algn="ctr">
              <a:buNone/>
            </a:pPr>
            <a:r>
              <a:rPr lang="ru-RU" sz="1700" b="1" dirty="0" smtClean="0">
                <a:solidFill>
                  <a:srgbClr val="C00000"/>
                </a:solidFill>
                <a:latin typeface="Times New Roman" pitchFamily="18" charset="0"/>
                <a:cs typeface="Times New Roman" pitchFamily="18" charset="0"/>
              </a:rPr>
              <a:t>(топаем ножками)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Покажи мне ручки, ножки,</a:t>
            </a:r>
          </a:p>
          <a:p>
            <a:pPr algn="ctr">
              <a:buNone/>
            </a:pPr>
            <a:r>
              <a:rPr lang="ru-RU" sz="1700" b="1" dirty="0" smtClean="0">
                <a:solidFill>
                  <a:srgbClr val="C00000"/>
                </a:solidFill>
                <a:latin typeface="Times New Roman" pitchFamily="18" charset="0"/>
                <a:cs typeface="Times New Roman" pitchFamily="18" charset="0"/>
              </a:rPr>
              <a:t>(показываем ножки и ладошки)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Ими поиграй немножко</a:t>
            </a:r>
          </a:p>
          <a:p>
            <a:pPr algn="ctr">
              <a:buNone/>
            </a:pPr>
            <a:r>
              <a:rPr lang="ru-RU" sz="2000" dirty="0" smtClean="0">
                <a:solidFill>
                  <a:srgbClr val="C00000"/>
                </a:solidFill>
                <a:latin typeface="Times New Roman" pitchFamily="18" charset="0"/>
                <a:cs typeface="Times New Roman" pitchFamily="18" charset="0"/>
              </a:rPr>
              <a:t> </a:t>
            </a:r>
            <a:r>
              <a:rPr lang="ru-RU" sz="1700" b="1" dirty="0" smtClean="0">
                <a:solidFill>
                  <a:srgbClr val="C00000"/>
                </a:solidFill>
                <a:latin typeface="Times New Roman" pitchFamily="18" charset="0"/>
                <a:cs typeface="Times New Roman" pitchFamily="18" charset="0"/>
              </a:rPr>
              <a:t>(произвольные движения руками и ногами)</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Раз-два-три, раз-два-три.</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 </a:t>
            </a:r>
            <a:endParaRPr lang="ru-RU" sz="2000" b="1" dirty="0">
              <a:solidFill>
                <a:srgbClr val="C00000"/>
              </a:solidFill>
              <a:latin typeface="Times New Roman" pitchFamily="18" charset="0"/>
              <a:cs typeface="Times New Roman" pitchFamily="18" charset="0"/>
            </a:endParaRPr>
          </a:p>
        </p:txBody>
      </p:sp>
      <p:pic>
        <p:nvPicPr>
          <p:cNvPr id="14340" name="Picture 4" descr="https://tapoc.trbo.yandex.net/tapoc_secure_proxy/6df617b172fae6c1bbff931c61e8f8e4?url=https%3A//images-wixmp-ed30a86b8c4ca887773594c2.wixmp.com/f/fbe6c344-10c6-4e19-96b2-01ac52ba52c5/d859sec-a4d4392a-afe4-4a27-a6f7-9b9cd2ce014c.png/v1/fill/w_765%2Ch_1044%2Cstrp/luntik_by_tradt_production_d859sec-pre.png%3Ftoken%3DeyJ0eXAiOiJKV1QiLCJhbGciOiJIUzI1NiJ9.eyJzdWIiOiJ1cm46YXBwOjdlMGQxODg5ODIyNjQzNzNhNWYwZDQxNWVhMGQyNmUwIiwiaXNzIjoidXJuOmFwcDo3ZTBkMTg4OTgyMjY0MzczYTVmMGQ0MTVlYTBkMjZlMCIsIm9iaiI6W1t7ImhlaWdodCI6Ijw9MTMzMiIsInBhdGgiOiJcL2ZcL2ZiZTZjMzQ0LTEwYzYtNGUxOS05NmIyLTAxYWM1MmJhNTJjNVwvZDg1OXNlYy1hNGQ0MzkyYS1hZmU0LTRhMjctYTZmNy05YjljZDJjZTAxNGMucG5nIiwid2lkdGgiOiI8PTk3NiJ9XV0sImF1ZCI6WyJ1cm46c2VydmljZTppbWFnZS5vcGVyYXRpb25zIl19.oiJix_YayewAU52_IprPoO0NotVKb10FzOItlk1twH4"/>
          <p:cNvPicPr>
            <a:picLocks noChangeAspect="1" noChangeArrowheads="1"/>
          </p:cNvPicPr>
          <p:nvPr/>
        </p:nvPicPr>
        <p:blipFill>
          <a:blip r:embed="rId4" cstate="print"/>
          <a:srcRect r="4582" b="6359"/>
          <a:stretch>
            <a:fillRect/>
          </a:stretch>
        </p:blipFill>
        <p:spPr bwMode="auto">
          <a:xfrm>
            <a:off x="-73358" y="0"/>
            <a:ext cx="3573787" cy="47863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apoc.trbo.yandex.net/tapoc_secure_proxy/998e2dff0b96875cb5178e56d83eec23?url=https%3A//volna.org/wp-content/uploads/2016/10/Fon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142844" y="214290"/>
            <a:ext cx="5329246" cy="5853113"/>
          </a:xfrm>
        </p:spPr>
        <p:txBody>
          <a:bodyPr>
            <a:normAutofit fontScale="92500" lnSpcReduction="10000"/>
          </a:bodyPr>
          <a:lstStyle/>
          <a:p>
            <a:pPr>
              <a:buNone/>
            </a:pPr>
            <a:r>
              <a:rPr lang="ru-RU" sz="2000" b="1" dirty="0" smtClean="0">
                <a:solidFill>
                  <a:srgbClr val="002060"/>
                </a:solidFill>
                <a:latin typeface="Times New Roman" pitchFamily="18" charset="0"/>
                <a:cs typeface="Times New Roman" pitchFamily="18" charset="0"/>
              </a:rPr>
              <a:t>Здорово мы с тобой отдохнули! Мне очень понравилось, а тебе!? Ребёнок отвечает.</a:t>
            </a:r>
          </a:p>
          <a:p>
            <a:pPr>
              <a:buNone/>
            </a:pPr>
            <a:r>
              <a:rPr lang="ru-RU" sz="2000" b="1" dirty="0" smtClean="0">
                <a:solidFill>
                  <a:srgbClr val="002060"/>
                </a:solidFill>
                <a:latin typeface="Times New Roman" pitchFamily="18" charset="0"/>
                <a:cs typeface="Times New Roman" pitchFamily="18" charset="0"/>
              </a:rPr>
              <a:t>Нам снова нужен прозрачный стакан с водой, а теперь возьмём кусочек  сахара (ложечку) или ложечку соли.  </a:t>
            </a:r>
          </a:p>
          <a:p>
            <a:pPr>
              <a:buNone/>
            </a:pPr>
            <a:r>
              <a:rPr lang="ru-RU" sz="2000" b="1" dirty="0" smtClean="0">
                <a:solidFill>
                  <a:srgbClr val="002060"/>
                </a:solidFill>
                <a:latin typeface="Times New Roman" pitchFamily="18" charset="0"/>
                <a:cs typeface="Times New Roman" pitchFamily="18" charset="0"/>
              </a:rPr>
              <a:t>Берём аккуратно в руки сахар или ложечку </a:t>
            </a:r>
            <a:r>
              <a:rPr lang="ru-RU" sz="2000" b="1" dirty="0" smtClean="0">
                <a:solidFill>
                  <a:srgbClr val="002060"/>
                </a:solidFill>
                <a:latin typeface="Times New Roman" pitchFamily="18" charset="0"/>
                <a:cs typeface="Times New Roman" pitchFamily="18" charset="0"/>
              </a:rPr>
              <a:t>соли, </a:t>
            </a:r>
            <a:r>
              <a:rPr lang="ru-RU" sz="2000" b="1" dirty="0" smtClean="0">
                <a:solidFill>
                  <a:srgbClr val="002060"/>
                </a:solidFill>
                <a:latin typeface="Times New Roman" pitchFamily="18" charset="0"/>
                <a:cs typeface="Times New Roman" pitchFamily="18" charset="0"/>
              </a:rPr>
              <a:t>кладём (насыпаем) в стакан с водой. А теперь берём в руки ложку и начинаем  всё это размешивать, только аккуратно, пускай мама поможет тебе. Что происходит с сахаром (солью) в воде? Ребёнок отвечает на вопросы, если у него возникли трудности , взрослые подводят ребёнка к тому, что сахар и соль растворились. Не забудьте похвалить юного исследователя.</a:t>
            </a:r>
          </a:p>
          <a:p>
            <a:pPr>
              <a:buNone/>
            </a:pPr>
            <a:r>
              <a:rPr lang="ru-RU" sz="2000" b="1" dirty="0" smtClean="0">
                <a:solidFill>
                  <a:srgbClr val="002060"/>
                </a:solidFill>
                <a:latin typeface="Times New Roman" pitchFamily="18" charset="0"/>
                <a:cs typeface="Times New Roman" pitchFamily="18" charset="0"/>
              </a:rPr>
              <a:t>Какой можно сделать вывод?  </a:t>
            </a:r>
          </a:p>
          <a:p>
            <a:pPr>
              <a:buNone/>
            </a:pPr>
            <a:r>
              <a:rPr lang="ru-RU" sz="1400" b="1" dirty="0" smtClean="0">
                <a:solidFill>
                  <a:srgbClr val="002060"/>
                </a:solidFill>
                <a:latin typeface="Times New Roman" pitchFamily="18" charset="0"/>
                <a:cs typeface="Times New Roman" pitchFamily="18" charset="0"/>
              </a:rPr>
              <a:t>(</a:t>
            </a:r>
            <a:r>
              <a:rPr lang="en-US" sz="1400" b="1" dirty="0" smtClean="0">
                <a:solidFill>
                  <a:srgbClr val="002060"/>
                </a:solidFill>
                <a:latin typeface="Times New Roman" pitchFamily="18" charset="0"/>
                <a:cs typeface="Times New Roman" pitchFamily="18" charset="0"/>
              </a:rPr>
              <a:t>https://ds02.infourok.ru/uploads/ex/0dda/00010bc1-04181f60/img13.jpg</a:t>
            </a:r>
            <a:r>
              <a:rPr lang="ru-RU" sz="1400" b="1" dirty="0" smtClean="0">
                <a:solidFill>
                  <a:srgbClr val="002060"/>
                </a:solidFill>
                <a:latin typeface="Times New Roman" pitchFamily="18" charset="0"/>
                <a:cs typeface="Times New Roman" pitchFamily="18" charset="0"/>
              </a:rPr>
              <a:t>)</a:t>
            </a:r>
          </a:p>
          <a:p>
            <a:pPr>
              <a:buNone/>
            </a:pPr>
            <a:r>
              <a:rPr lang="ru-RU" sz="2000" b="1" dirty="0" smtClean="0">
                <a:solidFill>
                  <a:srgbClr val="002060"/>
                </a:solidFill>
                <a:latin typeface="Times New Roman" pitchFamily="18" charset="0"/>
                <a:cs typeface="Times New Roman" pitchFamily="18" charset="0"/>
              </a:rPr>
              <a:t>Вода растворила сахар (соль), значит вода-растворитель (ответ ребёнка).</a:t>
            </a:r>
          </a:p>
          <a:p>
            <a:pPr>
              <a:buNone/>
            </a:pPr>
            <a:r>
              <a:rPr lang="ru-RU" sz="2000" b="1" dirty="0" smtClean="0">
                <a:solidFill>
                  <a:srgbClr val="002060"/>
                </a:solidFill>
                <a:latin typeface="Times New Roman" pitchFamily="18" charset="0"/>
                <a:cs typeface="Times New Roman" pitchFamily="18" charset="0"/>
              </a:rPr>
              <a:t> </a:t>
            </a:r>
            <a:endParaRPr lang="ru-RU" sz="2000" b="1" dirty="0">
              <a:solidFill>
                <a:srgbClr val="002060"/>
              </a:solidFill>
              <a:latin typeface="Times New Roman" pitchFamily="18" charset="0"/>
              <a:cs typeface="Times New Roman" pitchFamily="18" charset="0"/>
            </a:endParaRPr>
          </a:p>
        </p:txBody>
      </p:sp>
      <p:pic>
        <p:nvPicPr>
          <p:cNvPr id="23554" name="Picture 2" descr="https://tapoc.trbo.yandex.net/tapoc_secure_proxy/a443a0951035a3c85f94220b7f2273ad?url=https%3A//avatars.mds.yandex.net/get-pdb/2030894/cbff483e-3d99-4293-b8a4-5b276d78af4b/s1200%3Fwebp%3Dfalse"/>
          <p:cNvPicPr>
            <a:picLocks noChangeAspect="1" noChangeArrowheads="1"/>
          </p:cNvPicPr>
          <p:nvPr/>
        </p:nvPicPr>
        <p:blipFill>
          <a:blip r:embed="rId3" cstate="print"/>
          <a:srcRect/>
          <a:stretch>
            <a:fillRect/>
          </a:stretch>
        </p:blipFill>
        <p:spPr bwMode="auto">
          <a:xfrm>
            <a:off x="5786446" y="3295309"/>
            <a:ext cx="3357554" cy="328560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oc.trbo.yandex.net/tapoc_secure_proxy/7f31f6afde99a92a690ddbc47eaf907a?url=https%3A//avatars.mds.yandex.net/get-pdb/2104476/ebad3491-a352-4aa3-a428-dc6b3c3b6d76/s1200%3Fwebp%3Dfalse"/>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pic>
        <p:nvPicPr>
          <p:cNvPr id="19460" name="Picture 4" descr="https://tapoc.trbo.yandex.net/tapoc_secure_proxy/089dc89cf1ed3720c8afea0be4fdec73?url=https%3A//ds02.infourok.ru/uploads/ex/0dda/00010bc1-04181f60/img13.jpg"/>
          <p:cNvPicPr>
            <a:picLocks noChangeAspect="1" noChangeArrowheads="1"/>
          </p:cNvPicPr>
          <p:nvPr/>
        </p:nvPicPr>
        <p:blipFill>
          <a:blip r:embed="rId3" cstate="print"/>
          <a:srcRect t="23857" r="6063"/>
          <a:stretch>
            <a:fillRect/>
          </a:stretch>
        </p:blipFill>
        <p:spPr bwMode="auto">
          <a:xfrm>
            <a:off x="1643042" y="2214554"/>
            <a:ext cx="5413240" cy="329086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633</Words>
  <Application>Microsoft Office PowerPoint</Application>
  <PresentationFormat>Экран (4:3)</PresentationFormat>
  <Paragraphs>55</Paragraphs>
  <Slides>13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МБОУ ДС «Родничок» г.Волгодонска</vt:lpstr>
      <vt:lpstr>Цель: показать, что предметы имеют свойства, которые проявляются при взаимодействии друг с другом. Необходимое оборудование: картинка Лунтика (www. deviantar. com.) или мягкая игрушка Лунтика (можно заменить на любую другую игрушку), несколько прозрачных стаканов, сахар (рафинад), соль (ложка), краска или гуашь любого цвета, ватные палочки, кусочек мыла (можно жидкое мыло),  песок (можно заменить на любое другое вещество) или предмет, который не растворится в воде).</vt:lpstr>
      <vt:lpstr>    Привет, дружок! Ты меня узнал?! Совершенно верно, я твой друг – Лунтик. Сегодня я буду путешествовать вместе с тобой по волшебной стране математике с помощью экспериментов. Но для начала, давай поздороваемся друг с другом!?    ( пальчиковая гимнастика https://infourok.ru/kartoteka-privetstviya-dlya-zanyatiy-3784685.html ) Здравствуй, солнце золотое!  (Пальцами правой руки) Здравствуй, небо голубое!  (по очереди «здороваются») Здравствуй, вольный ветерок!  (с пальцами левой руки) Здравствуй, маленький дубок!  (похлопывая друг друга) Мы живем в одном краю –  (кончиками, начиная с больших пальцев) Всех мы вас приветствуем!  (переплетают пальцы замочком и поднимают руки над головой)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ДС «Родничок» г.Волгодонска Математическое развитие</dc:title>
  <cp:lastModifiedBy>Windows User</cp:lastModifiedBy>
  <cp:revision>9</cp:revision>
  <dcterms:modified xsi:type="dcterms:W3CDTF">2020-04-22T08:07:55Z</dcterms:modified>
</cp:coreProperties>
</file>