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311" r:id="rId3"/>
    <p:sldId id="312" r:id="rId4"/>
    <p:sldId id="314" r:id="rId5"/>
    <p:sldId id="315" r:id="rId6"/>
    <p:sldId id="316" r:id="rId7"/>
    <p:sldId id="317" r:id="rId8"/>
    <p:sldId id="322" r:id="rId9"/>
    <p:sldId id="323" r:id="rId10"/>
    <p:sldId id="32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33CC"/>
    <a:srgbClr val="6666FF"/>
    <a:srgbClr val="0099FF"/>
    <a:srgbClr val="0099CC"/>
    <a:srgbClr val="0000FF"/>
    <a:srgbClr val="9999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4" autoAdjust="0"/>
    <p:restoredTop sz="79681" autoAdjust="0"/>
  </p:normalViewPr>
  <p:slideViewPr>
    <p:cSldViewPr snapToGrid="0">
      <p:cViewPr varScale="1">
        <p:scale>
          <a:sx n="59" d="100"/>
          <a:sy n="59" d="100"/>
        </p:scale>
        <p:origin x="9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EE083-83BB-42CC-ABBE-2A932350A86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FC331-736D-4929-A673-C805D1BE9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10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FC331-736D-4929-A673-C805D1BE974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250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FC331-736D-4929-A673-C805D1BE974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912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FC331-736D-4929-A673-C805D1BE974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945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FC331-736D-4929-A673-C805D1BE974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523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FC331-736D-4929-A673-C805D1BE974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771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779A-B5E3-418F-B861-A5394611BF9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E21F-2D4C-447B-83FB-0612D3459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34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779A-B5E3-418F-B861-A5394611BF9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E21F-2D4C-447B-83FB-0612D3459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420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779A-B5E3-418F-B861-A5394611BF9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E21F-2D4C-447B-83FB-0612D3459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26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779A-B5E3-418F-B861-A5394611BF9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E21F-2D4C-447B-83FB-0612D3459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60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779A-B5E3-418F-B861-A5394611BF9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E21F-2D4C-447B-83FB-0612D3459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612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779A-B5E3-418F-B861-A5394611BF9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E21F-2D4C-447B-83FB-0612D3459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91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779A-B5E3-418F-B861-A5394611BF9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E21F-2D4C-447B-83FB-0612D3459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68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779A-B5E3-418F-B861-A5394611BF9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E21F-2D4C-447B-83FB-0612D3459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9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779A-B5E3-418F-B861-A5394611BF9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E21F-2D4C-447B-83FB-0612D3459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070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779A-B5E3-418F-B861-A5394611BF9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E21F-2D4C-447B-83FB-0612D3459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504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779A-B5E3-418F-B861-A5394611BF9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E21F-2D4C-447B-83FB-0612D3459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37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7779A-B5E3-418F-B861-A5394611BF9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7E21F-2D4C-447B-83FB-0612D3459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80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9988" y="3620294"/>
            <a:ext cx="9144000" cy="1655762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33920" y="33308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Физическая культура для детей 6-7 лет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77929" y="4146846"/>
            <a:ext cx="3988106" cy="1570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Инструктор по физической культуре МБДОУ ДС «Родничок»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г.Волгодонска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Чуксеева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С.Н.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M:\МОЯ РАБОТА\картинкиУГОЛОК ДЛЯ РОДИТЕЛЕЙ\Анимашки спорт, спортивные анимашки, анимашки спортсменов   Smayli.ru_files\sporta-129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512" y="2199994"/>
            <a:ext cx="1070857" cy="110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220" y="1465467"/>
            <a:ext cx="3542217" cy="283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90301" y="41919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19340" y="200183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04903" y="1081606"/>
            <a:ext cx="5577840" cy="409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Удачной тренировки!  Сохраняйте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укрепляйте здоровье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Используемая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литература:</a:t>
            </a:r>
          </a:p>
          <a:p>
            <a:pPr>
              <a:lnSpc>
                <a:spcPct val="115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Литвинова О.М. Физкультурные занятия в детском саду. – Ростов н/Д: Феникс, 2010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сеть работников образования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nsportal.ru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Методические разработки инструктора по физической культуре</a:t>
            </a:r>
          </a:p>
        </p:txBody>
      </p:sp>
      <p:pic>
        <p:nvPicPr>
          <p:cNvPr id="8" name="Picture 2" descr="M:\МОЯ РАБОТА\картинкиУГОЛОК ДЛЯ РОДИТЕЛЕЙ\Анимашки спорт, спортивные анимашки, анимашки спортсменов   Smayli.ru_files\sporta-12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512" y="2199994"/>
            <a:ext cx="1070857" cy="110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:\МОЯ РАБОТА\картинкиУГОЛОК ДЛЯ РОДИТЕЛЕЙ\Анимашки спорт, спортивные анимашки, анимашки спортсменов   Smayli.ru_files\sporta-12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733" y="5706877"/>
            <a:ext cx="1072607" cy="110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251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62" y="-22034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57047" y="599272"/>
            <a:ext cx="6407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335857"/>
            <a:ext cx="6096000" cy="55399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Уважаемые родители, рада приветствовать вас! </a:t>
            </a:r>
          </a:p>
          <a:p>
            <a:pPr algn="ctr"/>
            <a:r>
              <a:rPr lang="ru-RU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Меня зовут </a:t>
            </a:r>
            <a:r>
              <a:rPr lang="ru-RU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Чуксеева</a:t>
            </a:r>
            <a:r>
              <a:rPr lang="ru-RU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Светлана Николаевна,</a:t>
            </a:r>
          </a:p>
          <a:p>
            <a:pPr algn="ctr"/>
            <a:r>
              <a:rPr lang="ru-RU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инструктор по физической культуре МБДОУ ДС «Родничок» </a:t>
            </a:r>
            <a:r>
              <a:rPr lang="ru-RU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г.Волгодонска</a:t>
            </a:r>
            <a:r>
              <a:rPr lang="ru-RU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Предлагаю вам комплекс утренней гимнастики для детей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6-7 лет.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Утренняя гимнастика включает в себя различные виды ходьбы, бега, прыжков, общеразвивающих упражнений. Проводится гимнастика ежедневно. Один комплекс упражнений планируется на две недели. </a:t>
            </a:r>
          </a:p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Длительность проведения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10-12 мин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Утреннюю гимнастику желательно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спортивной форме,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чистом, проветренном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помещении.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Удачи и здоровья вам и вашим детям!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M:\МОЯ РАБОТА\картинкиУГОЛОК ДЛЯ РОДИТЕЛЕЙ\Анимашки спорт, спортивные анимашки, анимашки спортсменов   Smayli.ru_files\sporta-12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512" y="2199994"/>
            <a:ext cx="1070857" cy="110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58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19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9817" y="0"/>
            <a:ext cx="86545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Утренняя гимнастика для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подготовительной группы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0946" y="617577"/>
            <a:ext cx="4638101" cy="60916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180340" algn="ctr">
              <a:spcAft>
                <a:spcPts val="0"/>
              </a:spcAft>
            </a:pPr>
            <a:endParaRPr lang="ru-RU" sz="1600" b="1" i="1" dirty="0" smtClean="0">
              <a:solidFill>
                <a:srgbClr val="3366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340" algn="ctr">
              <a:spcAft>
                <a:spcPts val="0"/>
              </a:spcAft>
            </a:pPr>
            <a:r>
              <a:rPr lang="ru-RU" sz="1600" b="1" i="1" dirty="0" smtClean="0">
                <a:solidFill>
                  <a:srgbClr val="33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Упражнения </a:t>
            </a:r>
            <a:r>
              <a:rPr lang="ru-RU" sz="1600" b="1" i="1" dirty="0">
                <a:solidFill>
                  <a:srgbClr val="33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кубиком</a:t>
            </a:r>
            <a:endParaRPr lang="ru-RU" sz="1600" b="1" dirty="0">
              <a:solidFill>
                <a:srgbClr val="3366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340" algn="ctr">
              <a:spcAft>
                <a:spcPts val="0"/>
              </a:spcAft>
            </a:pPr>
            <a:r>
              <a:rPr lang="ru-RU" sz="1600" b="1" dirty="0">
                <a:solidFill>
                  <a:srgbClr val="33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1600" b="1" dirty="0" smtClean="0">
                <a:solidFill>
                  <a:srgbClr val="33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1-2 неделя</a:t>
            </a:r>
            <a:endParaRPr lang="ru-RU" sz="1600" b="1" dirty="0">
              <a:solidFill>
                <a:srgbClr val="3366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0340">
              <a:spcAft>
                <a:spcPts val="0"/>
              </a:spcAft>
              <a:tabLst>
                <a:tab pos="314960" algn="l"/>
              </a:tabLst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часть.</a:t>
            </a:r>
          </a:p>
          <a:p>
            <a:pPr marL="180340">
              <a:spcAft>
                <a:spcPts val="0"/>
              </a:spcAft>
              <a:tabLst>
                <a:tab pos="314960" algn="l"/>
              </a:tabLst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Ходьба и бег между кубиками, постав­ленными в одну линию (8-10 шт.); ходьба широким шагом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Бег обычный, бег боком (приставным шагом) в правую и левую сторону.</a:t>
            </a:r>
          </a:p>
          <a:p>
            <a:pPr indent="180340">
              <a:spcAft>
                <a:spcPts val="0"/>
              </a:spcAft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часть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228600" lvl="0" indent="-228600">
              <a:spcAft>
                <a:spcPts val="0"/>
              </a:spcAft>
              <a:buAutoNum type="arabicPeriod"/>
              <a:tabLst>
                <a:tab pos="-630555" algn="l"/>
              </a:tabLst>
            </a:pP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И. п.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—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стойка: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ноги врозь, кубик в правой руке внизу. 1-2 —руки через стороны вверх, переложить кубик в левую руку; </a:t>
            </a:r>
          </a:p>
          <a:p>
            <a:pPr lvl="0">
              <a:spcAft>
                <a:spcPts val="0"/>
              </a:spcAft>
              <a:tabLst>
                <a:tab pos="-630555" algn="l"/>
              </a:tabLst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3-4 —опустить через стороны руки вниз. То </a:t>
            </a:r>
          </a:p>
          <a:p>
            <a:pPr lvl="0">
              <a:spcAft>
                <a:spcPts val="0"/>
              </a:spcAft>
              <a:tabLst>
                <a:tab pos="-630555" algn="l"/>
              </a:tabLst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же левой рукой (8 раз). </a:t>
            </a:r>
          </a:p>
          <a:p>
            <a:pPr lvl="0">
              <a:spcAft>
                <a:spcPts val="0"/>
              </a:spcAft>
              <a:tabLst>
                <a:tab pos="-630555" algn="l"/>
              </a:tabLst>
            </a:pP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И. п.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—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стойка: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ноги врозь, кубик в правой </a:t>
            </a:r>
          </a:p>
          <a:p>
            <a:pPr lvl="0">
              <a:spcAft>
                <a:spcPts val="0"/>
              </a:spcAft>
              <a:tabLst>
                <a:tab pos="-630555" algn="l"/>
              </a:tabLst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руке. </a:t>
            </a:r>
          </a:p>
          <a:p>
            <a:pPr lvl="0">
              <a:spcAft>
                <a:spcPts val="0"/>
              </a:spcAft>
              <a:tabLst>
                <a:tab pos="-630555" algn="l"/>
              </a:tabLst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1 — руки в стороны; </a:t>
            </a:r>
          </a:p>
          <a:p>
            <a:pPr lvl="0">
              <a:spcAft>
                <a:spcPts val="0"/>
              </a:spcAft>
              <a:tabLst>
                <a:tab pos="-630555" algn="l"/>
              </a:tabLst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2 — наклониться вперед, положить кубик на пол; </a:t>
            </a:r>
          </a:p>
          <a:p>
            <a:pPr lvl="0">
              <a:spcAft>
                <a:spcPts val="0"/>
              </a:spcAft>
              <a:tabLst>
                <a:tab pos="-630555" algn="l"/>
              </a:tabLst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3 — вы­прямиться, руки в стороны; </a:t>
            </a:r>
          </a:p>
          <a:p>
            <a:pPr lvl="0">
              <a:spcAft>
                <a:spcPts val="0"/>
              </a:spcAft>
              <a:tabLst>
                <a:tab pos="-630555" algn="l"/>
              </a:tabLst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4 — наклониться вперед, взять кубик левой рукой. </a:t>
            </a:r>
          </a:p>
          <a:p>
            <a:pPr lvl="0">
              <a:spcAft>
                <a:spcPts val="0"/>
              </a:spcAft>
              <a:tabLst>
                <a:tab pos="-630555" algn="l"/>
              </a:tabLst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То же левой рукой (6 раз). </a:t>
            </a:r>
          </a:p>
          <a:p>
            <a:pPr marL="228600" lvl="0" indent="-228600">
              <a:spcAft>
                <a:spcPts val="0"/>
              </a:spcAft>
              <a:buAutoNum type="arabicPeriod" startAt="3"/>
              <a:tabLst>
                <a:tab pos="228600" algn="l"/>
                <a:tab pos="314960" algn="l"/>
                <a:tab pos="630555" algn="l"/>
              </a:tabLst>
            </a:pP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И. п.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—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стойка: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коленях, кубик в правой руке. </a:t>
            </a:r>
          </a:p>
          <a:p>
            <a:pPr lvl="0">
              <a:spcAft>
                <a:spcPts val="0"/>
              </a:spcAft>
              <a:tabLst>
                <a:tab pos="228600" algn="l"/>
                <a:tab pos="314960" algn="l"/>
                <a:tab pos="630555" algn="l"/>
              </a:tabLst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1 — поворот вправо, поставить кубик у пятки </a:t>
            </a:r>
          </a:p>
          <a:p>
            <a:pPr lvl="0">
              <a:spcAft>
                <a:spcPts val="0"/>
              </a:spcAft>
              <a:tabLst>
                <a:tab pos="228600" algn="l"/>
                <a:tab pos="314960" algn="l"/>
                <a:tab pos="630555" algn="l"/>
              </a:tabLst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правой ноги; </a:t>
            </a:r>
          </a:p>
          <a:p>
            <a:pPr lvl="0">
              <a:spcAft>
                <a:spcPts val="0"/>
              </a:spcAft>
              <a:tabLst>
                <a:tab pos="228600" algn="l"/>
                <a:tab pos="314960" algn="l"/>
                <a:tab pos="630555" algn="l"/>
              </a:tabLst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2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— выпрямиться, руки на пояс; 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tabLst>
                <a:tab pos="228600" algn="l"/>
                <a:tab pos="314960" algn="l"/>
                <a:tab pos="630555" algn="l"/>
              </a:tabLst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3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— поворот вправо, взять кубик правой рукой, 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tabLst>
                <a:tab pos="228600" algn="l"/>
                <a:tab pos="314960" algn="l"/>
                <a:tab pos="630555" algn="l"/>
              </a:tabLst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вер­нуться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и. п., 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tabLst>
                <a:tab pos="228600" algn="l"/>
                <a:tab pos="314960" algn="l"/>
                <a:tab pos="630555" algn="l"/>
              </a:tabLst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4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— переложить кубик в левую руку. То же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влево </a:t>
            </a:r>
          </a:p>
          <a:p>
            <a:pPr lvl="0">
              <a:spcAft>
                <a:spcPts val="0"/>
              </a:spcAft>
              <a:tabLst>
                <a:tab pos="228600" algn="l"/>
                <a:tab pos="314960" algn="l"/>
                <a:tab pos="630555" algn="l"/>
              </a:tabLst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(по 3 раза).</a:t>
            </a:r>
          </a:p>
          <a:p>
            <a:pPr marL="180340" indent="810260">
              <a:spcAft>
                <a:spcPts val="0"/>
              </a:spcAft>
              <a:tabLst>
                <a:tab pos="314960" algn="l"/>
                <a:tab pos="630555" algn="l"/>
              </a:tabLst>
            </a:pPr>
            <a:endParaRPr lang="ru-RU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9065" y="617576"/>
            <a:ext cx="4375337" cy="60916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0"/>
              </a:spcAft>
              <a:tabLst>
                <a:tab pos="228600" algn="l"/>
                <a:tab pos="314960" algn="l"/>
                <a:tab pos="630555" algn="l"/>
              </a:tabLst>
            </a:pP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И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п.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— о. с., кубик в обеих руках внизу. 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tabLst>
                <a:tab pos="228600" algn="l"/>
                <a:tab pos="314960" algn="l"/>
                <a:tab pos="630555" algn="l"/>
              </a:tabLst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1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— при­сесть, вынести кубик вперед,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руки </a:t>
            </a:r>
          </a:p>
          <a:p>
            <a:pPr lvl="0">
              <a:spcAft>
                <a:spcPts val="0"/>
              </a:spcAft>
              <a:tabLst>
                <a:tab pos="228600" algn="l"/>
                <a:tab pos="314960" algn="l"/>
                <a:tab pos="630555" algn="l"/>
              </a:tabLst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прямые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tabLst>
                <a:tab pos="228600" algn="l"/>
                <a:tab pos="314960" algn="l"/>
                <a:tab pos="630555" algn="l"/>
              </a:tabLst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2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— вернуться в и. п. (6 раз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lvl="0">
              <a:spcAft>
                <a:spcPts val="0"/>
              </a:spcAft>
              <a:tabLst>
                <a:tab pos="228600" algn="l"/>
                <a:tab pos="314960" algn="l"/>
                <a:tab pos="630555" algn="l"/>
              </a:tabLst>
            </a:pP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И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п.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— о. с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перед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кубиком, руки произвольно.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lvl="0">
              <a:spcAft>
                <a:spcPts val="0"/>
              </a:spcAft>
              <a:tabLst>
                <a:tab pos="228600" algn="l"/>
                <a:tab pos="314960" algn="l"/>
                <a:tab pos="630555" algn="l"/>
              </a:tabLst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Прыжки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правой и левой ноге вокруг кубика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</a:p>
          <a:p>
            <a:pPr lvl="0">
              <a:spcAft>
                <a:spcPts val="0"/>
              </a:spcAft>
              <a:tabLst>
                <a:tab pos="228600" algn="l"/>
                <a:tab pos="314960" algn="l"/>
                <a:tab pos="630555" algn="l"/>
              </a:tabLst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стороны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чередовании с небольшой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lvl="0">
              <a:spcAft>
                <a:spcPts val="0"/>
              </a:spcAft>
              <a:tabLst>
                <a:tab pos="228600" algn="l"/>
                <a:tab pos="314960" algn="l"/>
                <a:tab pos="630555" algn="l"/>
              </a:tabLst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паузой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(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2-3 раза).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tabLst>
                <a:tab pos="228600" algn="l"/>
                <a:tab pos="314960" algn="l"/>
                <a:tab pos="630555" algn="l"/>
              </a:tabLst>
            </a:pP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И. п.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—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стойка: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ноги на ширине ступни, кубик в </a:t>
            </a:r>
          </a:p>
          <a:p>
            <a:pPr lvl="0">
              <a:spcAft>
                <a:spcPts val="0"/>
              </a:spcAft>
              <a:tabLst>
                <a:tab pos="228600" algn="l"/>
                <a:tab pos="314960" algn="l"/>
                <a:tab pos="630555" algn="l"/>
              </a:tabLst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правой руке. </a:t>
            </a:r>
          </a:p>
          <a:p>
            <a:pPr lvl="0">
              <a:spcAft>
                <a:spcPts val="0"/>
              </a:spcAft>
              <a:tabLst>
                <a:tab pos="228600" algn="l"/>
                <a:tab pos="314960" algn="l"/>
                <a:tab pos="630555" algn="l"/>
              </a:tabLst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1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— руки вперед, переложить кубик в левую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lvl="0">
              <a:spcAft>
                <a:spcPts val="0"/>
              </a:spcAft>
              <a:tabLst>
                <a:tab pos="228600" algn="l"/>
                <a:tab pos="314960" algn="l"/>
                <a:tab pos="630555" algn="l"/>
              </a:tabLst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руку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tabLst>
                <a:tab pos="228600" algn="l"/>
                <a:tab pos="314960" algn="l"/>
                <a:tab pos="630555" algn="l"/>
              </a:tabLst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2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— руки назад, переложить кубик в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правую</a:t>
            </a:r>
          </a:p>
          <a:p>
            <a:pPr lvl="0">
              <a:spcAft>
                <a:spcPts val="0"/>
              </a:spcAft>
              <a:tabLst>
                <a:tab pos="228600" algn="l"/>
                <a:tab pos="314960" algn="l"/>
                <a:tab pos="630555" algn="l"/>
              </a:tabLst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руку; 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tabLst>
                <a:tab pos="228600" algn="l"/>
                <a:tab pos="314960" algn="l"/>
                <a:tab pos="630555" algn="l"/>
              </a:tabLst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3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— руки вперед; 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tabLst>
                <a:tab pos="228600" algn="l"/>
                <a:tab pos="314960" algn="l"/>
                <a:tab pos="630555" algn="l"/>
              </a:tabLst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4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— опустить руки в и. п. (8 раз).</a:t>
            </a:r>
          </a:p>
          <a:p>
            <a:pPr>
              <a:spcAft>
                <a:spcPts val="0"/>
              </a:spcAft>
              <a:tabLst>
                <a:tab pos="314960" algn="l"/>
              </a:tabLst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III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часть.</a:t>
            </a:r>
          </a:p>
          <a:p>
            <a:pPr>
              <a:spcAft>
                <a:spcPts val="0"/>
              </a:spcAft>
              <a:tabLst>
                <a:tab pos="314960" algn="l"/>
              </a:tabLst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Ходьба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заданием: руки вперед, к плечам, вверх, на пояс, в стороны.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340" algn="ctr">
              <a:spcAft>
                <a:spcPts val="0"/>
              </a:spcAft>
            </a:pPr>
            <a:r>
              <a:rPr lang="ru-RU" sz="1400" b="1" i="1" spc="1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b="1" i="1" spc="15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340" algn="ctr">
              <a:spcAft>
                <a:spcPts val="0"/>
              </a:spcAft>
            </a:pPr>
            <a:endParaRPr lang="en-US" sz="1400" b="1" i="1" spc="15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340" algn="ctr">
              <a:spcAft>
                <a:spcPts val="0"/>
              </a:spcAft>
            </a:pPr>
            <a:endParaRPr lang="en-US" sz="1400" b="1" i="1" spc="15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340" algn="ctr">
              <a:spcAft>
                <a:spcPts val="0"/>
              </a:spcAft>
            </a:pPr>
            <a:endParaRPr lang="en-US" sz="1400" b="1" i="1" spc="15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340" algn="ctr">
              <a:spcAft>
                <a:spcPts val="0"/>
              </a:spcAft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340" algn="ctr">
              <a:spcAft>
                <a:spcPts val="0"/>
              </a:spcAft>
            </a:pPr>
            <a:r>
              <a:rPr lang="ru-RU" b="1" i="1" spc="1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ctr">
              <a:spcAft>
                <a:spcPts val="0"/>
              </a:spcAft>
            </a:pPr>
            <a:r>
              <a:rPr lang="ru-RU" b="1" i="1" spc="1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991" y="5053988"/>
            <a:ext cx="1711080" cy="16552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991" y="5975699"/>
            <a:ext cx="827338" cy="73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1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471" y="51215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04519" y="102429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57" y="2143341"/>
            <a:ext cx="1207786" cy="8121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32461" y="187287"/>
            <a:ext cx="4312471" cy="6558747"/>
          </a:xfrm>
          <a:prstGeom prst="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i="1" dirty="0" smtClean="0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i="1" dirty="0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Упражнения </a:t>
            </a:r>
            <a:r>
              <a:rPr lang="ru-RU" b="1" i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b="1" i="1" dirty="0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кубиками</a:t>
            </a:r>
          </a:p>
          <a:p>
            <a:pPr algn="ctr"/>
            <a:r>
              <a:rPr lang="ru-RU" b="1" i="1" dirty="0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3-4 неделя</a:t>
            </a:r>
            <a:endParaRPr lang="ru-RU" dirty="0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часть.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Ходьба обычная, с высоким подниманием колен, на пятках. Бег обычный, на носках.</a:t>
            </a:r>
          </a:p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И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п. —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о. с., кубики внизу.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кубики в стороны;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2—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кубики вверх;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кубики в стороны;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и. п.(6-7 раз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И. п.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стойка: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ноги врозь,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кубики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внизу.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кубики вверх;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наклониться вперед, коснуться 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кубиками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пола;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выпрямить­ся, кубики вверх;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и. п. (5-6 раз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44933" y="220337"/>
            <a:ext cx="4615253" cy="6508737"/>
          </a:xfrm>
          <a:prstGeom prst="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И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п.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стойка::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коленях, кубики внизу.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поворот вправо, поставить кубик у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носка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правой ноги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выпрямиться;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 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пово­рот влево, поставить кубик у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носка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левой ноги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выпрямиться;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поворот вправо, взять кубик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правой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рукой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выпрямиться;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поворот влево, взять кубик левой рукой;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и. п. (по 3 раза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И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п.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сидя на полу, руки в упоре сзади,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кубик зажат между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стопами ног.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1-2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поднять прямые ноги, не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уронив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кубика;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3-4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и. п. (6-7 раз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И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п.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о.с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кубики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полу.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Прыжки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двух ногах вокруг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кубиков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обе 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стороны (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2-3 раза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Ходьба. Упражнение на дыхание.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78" y="4817647"/>
            <a:ext cx="1670729" cy="19114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4695897"/>
            <a:ext cx="1311132" cy="203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6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04519" y="102429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57" y="2143341"/>
            <a:ext cx="1207786" cy="8121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15229" y="539827"/>
            <a:ext cx="711689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Уважаемые родители!</a:t>
            </a:r>
          </a:p>
          <a:p>
            <a:pPr algn="ctr"/>
            <a:r>
              <a:rPr lang="ru-RU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самоизоляции двигательная активность наших детей снижена, что может навредить их здоровью</a:t>
            </a:r>
            <a:r>
              <a:rPr lang="ru-RU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А впереди – школа!</a:t>
            </a:r>
          </a:p>
          <a:p>
            <a:pPr algn="ctr"/>
            <a:r>
              <a:rPr lang="ru-RU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успешного обучения в школе ребенку необходима не только умственная, нравственно-волевая подготовка, но и прежде всего физическая </a:t>
            </a:r>
            <a:r>
              <a:rPr lang="ru-RU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готовность.</a:t>
            </a:r>
            <a:endParaRPr lang="ru-RU" sz="20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 нашему ребенку придется долгое время сидеть на одном месте (45 мин.), а это требует больших усилий. Надо иметь хороший мышечный каркас спины, чтобы не навредить осанке. На протяжении учебного года мы старательно на физкультурных занятиях укрепляли все мышцы растущего организма. При подготовке и сдаче норм ГТО наши дети  проявили невероятные усилия и старания! А самое главное большое желание заниматься спортом!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давайте, в этот необычный период для нас всех, поддержим и поможем им!</a:t>
            </a:r>
          </a:p>
        </p:txBody>
      </p:sp>
    </p:spTree>
    <p:extLst>
      <p:ext uri="{BB962C8B-B14F-4D97-AF65-F5344CB8AC3E}">
        <p14:creationId xmlns:p14="http://schemas.microsoft.com/office/powerpoint/2010/main" val="75084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57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04519" y="102429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57" y="3657600"/>
            <a:ext cx="1559003" cy="1048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66606" y="102429"/>
            <a:ext cx="3294357" cy="6755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Поднимание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туловища из положения лежа на </a:t>
            </a:r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спине</a:t>
            </a:r>
            <a:endParaRPr lang="ru-RU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Поднимание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туловища из положения лежа на спине выполняется из исходного положения: лежа на спине, на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гимнастическом ковре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паласе,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руки за головой «в замок», лопатки касаются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ковра,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ноги согнуты в коленях под прямым углом, ступни прижаты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взрослым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полу.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Ребенок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выполняет максимальное количество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подниманий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туловища за 1 минуту, касаясь локтями бедер (коленей), с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последующим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возвратом в исходное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положение.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04" y="1120459"/>
            <a:ext cx="3462810" cy="46170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83725" y="209006"/>
            <a:ext cx="7075269" cy="416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Продолжаем тренироваться!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M:\МОЯ РАБОТА\картинкиУГОЛОК ДЛЯ РОДИТЕЛЕЙ\Анимашки спорт, спортивные анимашки, анимашки спортсменов   Smayli.ru_files\sporta-129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816" y="1898414"/>
            <a:ext cx="1070857" cy="110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38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04519" y="102429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63" y="3540034"/>
            <a:ext cx="1560148" cy="10490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65814" y="102429"/>
            <a:ext cx="7161183" cy="4080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Наклон вперед из положения стоя с прямыми ногами</a:t>
            </a:r>
            <a:r>
              <a:rPr lang="ru-RU" sz="2000" b="1" dirty="0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Наклон вперед из положения стоя с прямыми ногами на гимнастической скамье выполняется из исходного положения: стоя на гимнастической скамье, ноги выпрямлены в коленях, ступни ног расположены параллельно на ширине 10-15 см. Величина гибкости измеряется в сантиметрах. Результат выше уровня гимнастической скамьи определяется знаком « - » , ниже – знаком «+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 В домашних условиях наклоны можно выполнять стоя на полу. Если ребенок ладошками касается пола – это отличный результат. Если касается пальчиками чуть-чуть -  надо развивать гибкость.</a:t>
            </a:r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67" b="8191"/>
          <a:stretch/>
        </p:blipFill>
        <p:spPr>
          <a:xfrm>
            <a:off x="6557553" y="3811452"/>
            <a:ext cx="3709851" cy="2826553"/>
          </a:xfrm>
          <a:prstGeom prst="rect">
            <a:avLst/>
          </a:prstGeom>
        </p:spPr>
      </p:pic>
      <p:pic>
        <p:nvPicPr>
          <p:cNvPr id="8" name="Объект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02183" y="4872475"/>
            <a:ext cx="1940096" cy="176553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2" descr="M:\МОЯ РАБОТА\картинкиУГОЛОК ДЛЯ РОДИТЕЛЕЙ\Анимашки спорт, спортивные анимашки, анимашки спортсменов   Smayli.ru_files\sporta-1293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985" y="1925674"/>
            <a:ext cx="1070857" cy="110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33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04519" y="102429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57" y="2143341"/>
            <a:ext cx="1207786" cy="8121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18411" y="364039"/>
            <a:ext cx="6923315" cy="3495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Прыжок в длину с места толчком двумя ногами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Прыжок в длину с места толчком двумя ногами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выполняется на мягкое ковровое покрытие.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Измерение производится по перпендикулярной прямой от места отталкивания до ближайшего следа, оставленного любой частью тела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ребенка.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ru-RU" sz="2000" b="1" i="1" dirty="0" smtClean="0">
                <a:solidFill>
                  <a:srgbClr val="3366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Техника прыжка в целом</a:t>
            </a:r>
            <a:endParaRPr lang="ru-RU" sz="2000" b="1" i="1" dirty="0">
              <a:solidFill>
                <a:srgbClr val="3366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8" t="25357" r="9790" b="7416"/>
          <a:stretch/>
        </p:blipFill>
        <p:spPr>
          <a:xfrm>
            <a:off x="4650377" y="3545745"/>
            <a:ext cx="4689566" cy="297750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4597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57" y="0"/>
            <a:ext cx="943370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04519" y="102429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552" y="3473310"/>
            <a:ext cx="1515290" cy="10986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87337" y="858281"/>
            <a:ext cx="7772400" cy="2961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Сгибание и разгибание рук в упоре лежа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Сгибание и разгибание рук в упоре лежа выполняется из исходного положения: упор лежа на полу, руки на ширине плеч, кисти вперед, локти разведены не более чем на 45 градусов относительно туловища, плечи, туловище и ноги составляют прямую линию. Стопы упираются в пол без опоры. Засчитывается количество правильно выполненных циклов, состоящих из сгибаний и разгибаний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рук.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17" y="4380665"/>
            <a:ext cx="4111742" cy="223229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11" descr="C:\Users\юзер\Desktop\АНИМАШКИ\gallery_2_392_335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167" y="3944982"/>
            <a:ext cx="2342165" cy="286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09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513</Words>
  <Application>Microsoft Office PowerPoint</Application>
  <PresentationFormat>Широкоэкранный</PresentationFormat>
  <Paragraphs>139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юзер</dc:creator>
  <cp:lastModifiedBy>Windows User</cp:lastModifiedBy>
  <cp:revision>116</cp:revision>
  <dcterms:created xsi:type="dcterms:W3CDTF">2018-12-16T12:25:38Z</dcterms:created>
  <dcterms:modified xsi:type="dcterms:W3CDTF">2020-04-23T12:27:36Z</dcterms:modified>
</cp:coreProperties>
</file>