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318" r:id="rId1"/>
  </p:sldMasterIdLst>
  <p:notesMasterIdLst>
    <p:notesMasterId r:id="rId33"/>
  </p:notesMasterIdLst>
  <p:sldIdLst>
    <p:sldId id="256" r:id="rId2"/>
    <p:sldId id="317" r:id="rId3"/>
    <p:sldId id="324" r:id="rId4"/>
    <p:sldId id="325" r:id="rId5"/>
    <p:sldId id="326" r:id="rId6"/>
    <p:sldId id="352" r:id="rId7"/>
    <p:sldId id="343" r:id="rId8"/>
    <p:sldId id="327" r:id="rId9"/>
    <p:sldId id="258" r:id="rId10"/>
    <p:sldId id="318" r:id="rId11"/>
    <p:sldId id="345" r:id="rId12"/>
    <p:sldId id="348" r:id="rId13"/>
    <p:sldId id="349" r:id="rId14"/>
    <p:sldId id="350" r:id="rId15"/>
    <p:sldId id="351" r:id="rId16"/>
    <p:sldId id="272" r:id="rId17"/>
    <p:sldId id="328" r:id="rId18"/>
    <p:sldId id="329" r:id="rId19"/>
    <p:sldId id="330" r:id="rId20"/>
    <p:sldId id="331" r:id="rId21"/>
    <p:sldId id="332" r:id="rId22"/>
    <p:sldId id="342" r:id="rId23"/>
    <p:sldId id="307" r:id="rId24"/>
    <p:sldId id="346" r:id="rId25"/>
    <p:sldId id="277" r:id="rId26"/>
    <p:sldId id="320" r:id="rId27"/>
    <p:sldId id="321" r:id="rId28"/>
    <p:sldId id="323" r:id="rId29"/>
    <p:sldId id="344" r:id="rId30"/>
    <p:sldId id="347" r:id="rId31"/>
    <p:sldId id="341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FFFF"/>
    <a:srgbClr val="6600CC"/>
    <a:srgbClr val="00FFFF"/>
    <a:srgbClr val="00CC00"/>
    <a:srgbClr val="99FF66"/>
    <a:srgbClr val="66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4660"/>
  </p:normalViewPr>
  <p:slideViewPr>
    <p:cSldViewPr>
      <p:cViewPr varScale="1">
        <p:scale>
          <a:sx n="109" d="100"/>
          <a:sy n="109" d="100"/>
        </p:scale>
        <p:origin x="172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36CE2E8-108B-4BF1-BEA2-1A87E9204C00}" type="datetimeFigureOut">
              <a:rPr lang="ru-RU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15782D0-60F7-4B2B-A638-21685D549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812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61BE52-9F00-4615-B11B-49793DC593D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F0721-335B-4D2B-8FFC-462CBC06C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33748"/>
      </p:ext>
    </p:extLst>
  </p:cSld>
  <p:clrMapOvr>
    <a:masterClrMapping/>
  </p:clrMapOvr>
  <p:transition spd="slow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37188-0B88-4750-8C2B-42177D7A7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858932"/>
      </p:ext>
    </p:extLst>
  </p:cSld>
  <p:clrMapOvr>
    <a:masterClrMapping/>
  </p:clrMapOvr>
  <p:transition spd="slow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1BBAC-2688-460D-A6ED-5CCBF7BEA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015935"/>
      </p:ext>
    </p:extLst>
  </p:cSld>
  <p:clrMapOvr>
    <a:masterClrMapping/>
  </p:clrMapOvr>
  <p:transition spd="slow"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1510F-019C-424C-8326-A2BC5BFC6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16026"/>
      </p:ext>
    </p:extLst>
  </p:cSld>
  <p:clrMapOvr>
    <a:masterClrMapping/>
  </p:clrMapOvr>
  <p:transition spd="slow"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27D-5B8D-4863-B567-E3292E292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746649"/>
      </p:ext>
    </p:extLst>
  </p:cSld>
  <p:clrMapOvr>
    <a:masterClrMapping/>
  </p:clrMapOvr>
  <p:transition spd="slow"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01625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C59E2-E8E8-468B-B748-DF179EA01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953477"/>
      </p:ext>
    </p:extLst>
  </p:cSld>
  <p:clrMapOvr>
    <a:masterClrMapping/>
  </p:clrMapOvr>
  <p:transition spd="slow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9A492-DC5B-48C1-863B-6A7562834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643329"/>
      </p:ext>
    </p:extLst>
  </p:cSld>
  <p:clrMapOvr>
    <a:masterClrMapping/>
  </p:clrMapOvr>
  <p:transition spd="slow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4B58A-768F-4B11-95C8-8512D8A08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087346"/>
      </p:ext>
    </p:extLst>
  </p:cSld>
  <p:clrMapOvr>
    <a:masterClrMapping/>
  </p:clrMapOvr>
  <p:transition spd="slow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206CF-F4B0-4D4C-884F-794B89EBA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78862"/>
      </p:ext>
    </p:extLst>
  </p:cSld>
  <p:clrMapOvr>
    <a:masterClrMapping/>
  </p:clrMapOvr>
  <p:transition spd="slow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DFCB8-6F89-4159-98B6-964F77008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371337"/>
      </p:ext>
    </p:extLst>
  </p:cSld>
  <p:clrMapOvr>
    <a:masterClrMapping/>
  </p:clrMapOvr>
  <p:transition spd="slow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B2976-9EBE-4BB4-82E3-76916C823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726246"/>
      </p:ext>
    </p:extLst>
  </p:cSld>
  <p:clrMapOvr>
    <a:masterClrMapping/>
  </p:clrMapOvr>
  <p:transition spd="slow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5B0EA-D957-4445-9FE6-9560880FB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141093"/>
      </p:ext>
    </p:extLst>
  </p:cSld>
  <p:clrMapOvr>
    <a:masterClrMapping/>
  </p:clrMapOvr>
  <p:transition spd="slow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3C29E-84B7-4128-A856-1716B8D32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435969"/>
      </p:ext>
    </p:extLst>
  </p:cSld>
  <p:clrMapOvr>
    <a:masterClrMapping/>
  </p:clrMapOvr>
  <p:transition spd="slow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689E1-A555-4479-9007-7D40A83F3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345248"/>
      </p:ext>
    </p:extLst>
  </p:cSld>
  <p:clrMapOvr>
    <a:masterClrMapping/>
  </p:clrMapOvr>
  <p:transition spd="slow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E2768A1-C0D6-4F42-B39B-DECB49477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08" r:id="rId1"/>
    <p:sldLayoutId id="2147485909" r:id="rId2"/>
    <p:sldLayoutId id="2147485910" r:id="rId3"/>
    <p:sldLayoutId id="2147485911" r:id="rId4"/>
    <p:sldLayoutId id="2147485912" r:id="rId5"/>
    <p:sldLayoutId id="2147485913" r:id="rId6"/>
    <p:sldLayoutId id="2147485914" r:id="rId7"/>
    <p:sldLayoutId id="2147485915" r:id="rId8"/>
    <p:sldLayoutId id="2147485921" r:id="rId9"/>
    <p:sldLayoutId id="2147485916" r:id="rId10"/>
    <p:sldLayoutId id="2147485917" r:id="rId11"/>
    <p:sldLayoutId id="2147485918" r:id="rId12"/>
    <p:sldLayoutId id="2147485919" r:id="rId13"/>
    <p:sldLayoutId id="2147485920" r:id="rId14"/>
  </p:sldLayoutIdLst>
  <p:transition spd="slow">
    <p:randomBar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l300\&#1056;&#1072;&#1073;&#1086;&#1095;&#1080;&#1081;%20&#1089;&#1090;&#1086;&#1083;\Nicolas%20De%20Angelis%20-%20Orfeo%20Negro.wma" TargetMode="External"/><Relationship Id="rId6" Type="http://schemas.openxmlformats.org/officeDocument/2006/relationships/hyperlink" Target="http://rodnichok-ds.ru/" TargetMode="External"/><Relationship Id="rId5" Type="http://schemas.openxmlformats.org/officeDocument/2006/relationships/hyperlink" Target="mailto:dsrodnichk@mail.ru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4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do.prosv.ru/info.aspx?ob_no=42627" TargetMode="External"/><Relationship Id="rId13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openxmlformats.org/officeDocument/2006/relationships/hyperlink" Target="http://do.prosv.ru/info.aspx?ob_no=42629" TargetMode="External"/><Relationship Id="rId17" Type="http://schemas.openxmlformats.org/officeDocument/2006/relationships/image" Target="../media/image13.jpeg"/><Relationship Id="rId2" Type="http://schemas.openxmlformats.org/officeDocument/2006/relationships/hyperlink" Target="http://do.prosv.ru/info.aspx?ob_no=42678" TargetMode="External"/><Relationship Id="rId16" Type="http://schemas.openxmlformats.org/officeDocument/2006/relationships/hyperlink" Target="http://do.prosv.ru/info.aspx?ob_no=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.prosv.ru/info.aspx?ob_no=42567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5" Type="http://schemas.openxmlformats.org/officeDocument/2006/relationships/image" Target="../media/image12.jpeg"/><Relationship Id="rId10" Type="http://schemas.openxmlformats.org/officeDocument/2006/relationships/hyperlink" Target="http://do.prosv.ru/info.aspx?ob_no=42628" TargetMode="External"/><Relationship Id="rId4" Type="http://schemas.openxmlformats.org/officeDocument/2006/relationships/hyperlink" Target="http://do.prosv.ru/info.aspx?ob_no=42626" TargetMode="External"/><Relationship Id="rId9" Type="http://schemas.openxmlformats.org/officeDocument/2006/relationships/image" Target="../media/image9.jpeg"/><Relationship Id="rId14" Type="http://schemas.openxmlformats.org/officeDocument/2006/relationships/hyperlink" Target="http://do.prosv.ru/info.aspx?ob_no=42630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5" descr="стр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lum bright="-2000" contrast="24000"/>
          </a:blip>
          <a:srcRect/>
          <a:stretch>
            <a:fillRect/>
          </a:stretch>
        </p:blipFill>
        <p:spPr>
          <a:xfrm>
            <a:off x="390525" y="1905000"/>
            <a:ext cx="5097463" cy="38274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18" descr="Родничок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1460500" cy="1511300"/>
          </a:xfrm>
        </p:spPr>
      </p:pic>
      <p:sp>
        <p:nvSpPr>
          <p:cNvPr id="3076" name="Text Box 20"/>
          <p:cNvSpPr txBox="1">
            <a:spLocks noChangeArrowheads="1"/>
          </p:cNvSpPr>
          <p:nvPr/>
        </p:nvSpPr>
        <p:spPr bwMode="auto">
          <a:xfrm>
            <a:off x="4211638" y="1268413"/>
            <a:ext cx="4105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>
              <a:latin typeface="Tahoma" pitchFamily="34" charset="0"/>
            </a:endParaRP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2160588" y="0"/>
            <a:ext cx="69834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Муниципальное дошкольное бюджетное образовательное учреждение детский сад 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«Родничок»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г.Волгодонска</a:t>
            </a: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5867400" y="6021388"/>
            <a:ext cx="2665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г. Волгодонск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2023г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.</a:t>
            </a:r>
          </a:p>
        </p:txBody>
      </p:sp>
      <p:sp>
        <p:nvSpPr>
          <p:cNvPr id="3079" name="Rectangle 24"/>
          <p:cNvSpPr>
            <a:spLocks noChangeArrowheads="1"/>
          </p:cNvSpPr>
          <p:nvPr/>
        </p:nvSpPr>
        <p:spPr bwMode="auto">
          <a:xfrm>
            <a:off x="5867400" y="2078038"/>
            <a:ext cx="32766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Arial" charset="0"/>
              </a:rPr>
              <a:t>Адрес МБДОУ: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Arial" charset="0"/>
              </a:rPr>
              <a:t>347370, Ростовская область,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Arial" charset="0"/>
              </a:rPr>
              <a:t>г. Волгодонск, ул. 30 лет Победы, 8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Arial" charset="0"/>
              </a:rPr>
              <a:t>Электронный адрес: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b="1">
                <a:solidFill>
                  <a:schemeClr val="tx2"/>
                </a:solidFill>
                <a:latin typeface="Arial" charset="0"/>
                <a:hlinkClick r:id="rId5"/>
              </a:rPr>
              <a:t>dsrodnichk@mail</a:t>
            </a:r>
            <a:r>
              <a:rPr lang="ru-RU" altLang="ru-RU" sz="1800" b="1">
                <a:solidFill>
                  <a:schemeClr val="tx2"/>
                </a:solidFill>
                <a:latin typeface="Arial" charset="0"/>
                <a:hlinkClick r:id="rId5"/>
              </a:rPr>
              <a:t>.</a:t>
            </a:r>
            <a:r>
              <a:rPr lang="en-US" altLang="ru-RU" sz="1800" b="1">
                <a:solidFill>
                  <a:schemeClr val="tx2"/>
                </a:solidFill>
                <a:latin typeface="Arial" charset="0"/>
                <a:hlinkClick r:id="rId5"/>
              </a:rPr>
              <a:t>ru</a:t>
            </a:r>
            <a:r>
              <a:rPr lang="ru-RU" altLang="ru-RU" sz="1800" b="1">
                <a:solidFill>
                  <a:schemeClr val="tx2"/>
                </a:solidFill>
                <a:latin typeface="Arial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Arial" charset="0"/>
              </a:rPr>
              <a:t>Адрес сайта: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u="sng">
                <a:latin typeface="Arial" charset="0"/>
                <a:hlinkClick r:id="rId6"/>
              </a:rPr>
              <a:t>http://rodnichok-ds.ru/</a:t>
            </a: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Arial" charset="0"/>
              </a:rPr>
              <a:t>Телефон:</a:t>
            </a:r>
            <a:r>
              <a:rPr lang="ru-RU" altLang="ru-RU" sz="1800">
                <a:latin typeface="Arial" charset="0"/>
              </a:rPr>
              <a:t> 22-75-78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Arial" charset="0"/>
              </a:rPr>
              <a:t>Заведующий: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Arial" charset="0"/>
              </a:rPr>
              <a:t>Хлоповсих Маргарита Николаевна</a:t>
            </a:r>
            <a:endParaRPr lang="ru-RU" altLang="ru-RU" sz="180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dsrodnichk@mail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800">
              <a:latin typeface="Arial" charset="0"/>
            </a:endParaRPr>
          </a:p>
        </p:txBody>
      </p:sp>
      <p:pic>
        <p:nvPicPr>
          <p:cNvPr id="2" name="Nicolas De Angelis - Orfeo Negro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Содержимое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1295400" y="0"/>
            <a:ext cx="6661150" cy="696913"/>
          </a:xfrm>
        </p:spPr>
        <p:txBody>
          <a:bodyPr/>
          <a:lstStyle/>
          <a:p>
            <a:pPr algn="ctr" eaLnBrk="1" hangingPunct="1"/>
            <a:r>
              <a:rPr lang="ru-RU" altLang="ru-RU" sz="2400" smtClean="0">
                <a:latin typeface="Arial Black" pitchFamily="34" charset="0"/>
              </a:rPr>
              <a:t>Материально-техническая база </a:t>
            </a:r>
            <a:br>
              <a:rPr lang="ru-RU" altLang="ru-RU" sz="2400" smtClean="0">
                <a:latin typeface="Arial Black" pitchFamily="34" charset="0"/>
              </a:rPr>
            </a:br>
            <a:r>
              <a:rPr lang="ru-RU" altLang="ru-RU" sz="2400" smtClean="0">
                <a:latin typeface="Arial Black" pitchFamily="34" charset="0"/>
              </a:rPr>
              <a:t>МБДОУ ДС «Родничок» г.Волгодонска</a:t>
            </a:r>
          </a:p>
        </p:txBody>
      </p:sp>
      <p:pic>
        <p:nvPicPr>
          <p:cNvPr id="13315" name="Picture 57" descr="Изображение 15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72519" y="696119"/>
            <a:ext cx="2590800" cy="1944688"/>
          </a:xfrm>
          <a:effectLst>
            <a:softEdge rad="112500"/>
          </a:effectLst>
        </p:spPr>
      </p:pic>
      <p:pic>
        <p:nvPicPr>
          <p:cNvPr id="13316" name="Picture 50" descr="Изображение 14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72225" y="2779712"/>
            <a:ext cx="2593976" cy="1944688"/>
          </a:xfrm>
          <a:effectLst>
            <a:softEdge rad="112500"/>
          </a:effectLst>
        </p:spPr>
      </p:pic>
      <p:pic>
        <p:nvPicPr>
          <p:cNvPr id="13317" name="Picture 52" descr="Изображение 14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64766" y="4824412"/>
            <a:ext cx="2628900" cy="1971675"/>
          </a:xfrm>
          <a:effectLst>
            <a:softEdge rad="112500"/>
          </a:effectLst>
        </p:spPr>
      </p:pic>
      <p:pic>
        <p:nvPicPr>
          <p:cNvPr id="13318" name="Picture 54" descr="Изображение 14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9292" y="2708920"/>
            <a:ext cx="2624138" cy="1968500"/>
          </a:xfrm>
          <a:effectLst>
            <a:softEdge rad="112500"/>
          </a:effectLst>
        </p:spPr>
      </p:pic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0" y="1681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2052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30768" name="Text Box 48"/>
          <p:cNvSpPr txBox="1">
            <a:spLocks noChangeArrowheads="1"/>
          </p:cNvSpPr>
          <p:nvPr/>
        </p:nvSpPr>
        <p:spPr bwMode="auto">
          <a:xfrm>
            <a:off x="2808288" y="800100"/>
            <a:ext cx="35639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 ДОО имеются специализированные помещения по направлениям развития воспитанников:</a:t>
            </a:r>
          </a:p>
        </p:txBody>
      </p:sp>
      <p:sp>
        <p:nvSpPr>
          <p:cNvPr id="11274" name="Text Box 49"/>
          <p:cNvSpPr txBox="1">
            <a:spLocks noChangeArrowheads="1"/>
          </p:cNvSpPr>
          <p:nvPr/>
        </p:nvSpPr>
        <p:spPr bwMode="auto">
          <a:xfrm>
            <a:off x="2951163" y="2024063"/>
            <a:ext cx="31686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latin typeface="Times New Roman" pitchFamily="18" charset="0"/>
              </a:rPr>
              <a:t> Социально- коммукативное развитие – комната по изучению ПДД;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latin typeface="Times New Roman" pitchFamily="18" charset="0"/>
              </a:rPr>
              <a:t>Познавательное развитие  -музей  «Родник»  ,развивающая среда по региональному компоненту в группах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latin typeface="Times New Roman" pitchFamily="18" charset="0"/>
              </a:rPr>
              <a:t>Художественно-эстетическое развитие – музыкальный зал, театральные уголки  в группах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endParaRPr lang="ru-RU" altLang="ru-RU" sz="16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latin typeface="Times New Roman" pitchFamily="18" charset="0"/>
              </a:rPr>
              <a:t>  Физическое развитие – спортивный зал, спортивные площадки;</a:t>
            </a:r>
          </a:p>
        </p:txBody>
      </p:sp>
      <p:pic>
        <p:nvPicPr>
          <p:cNvPr id="13323" name="Picture 60" descr="Изображение 03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542" y="696119"/>
            <a:ext cx="2627313" cy="197008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3324" name="Picture 61" descr="DSCF165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945" y="4788990"/>
            <a:ext cx="2627313" cy="197249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4375" y="357188"/>
            <a:ext cx="7515225" cy="6429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Музей патриотического воспитания «Родник»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7250" y="1143000"/>
            <a:ext cx="3214688" cy="1214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История детского сада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5813" y="4214813"/>
            <a:ext cx="3143250" cy="1571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Великая Отечественная война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57750" y="4214813"/>
            <a:ext cx="3286125" cy="1571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Казачий курень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57750" y="1143000"/>
            <a:ext cx="3143250" cy="1214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История города, области, России</a:t>
            </a:r>
          </a:p>
        </p:txBody>
      </p:sp>
      <p:pic>
        <p:nvPicPr>
          <p:cNvPr id="11" name="Рисунок 10" descr="C:\Users\admin\Desktop\225___06\IMG_694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2643182"/>
            <a:ext cx="2571768" cy="1285884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8229600" cy="642938"/>
          </a:xfrm>
        </p:spPr>
        <p:txBody>
          <a:bodyPr/>
          <a:lstStyle/>
          <a:p>
            <a:pPr algn="ctr"/>
            <a:r>
              <a:rPr lang="ru-RU" altLang="ru-RU" sz="4000" smtClean="0">
                <a:latin typeface="Arial Black" pitchFamily="34" charset="0"/>
              </a:rPr>
              <a:t>                                1 зал</a:t>
            </a:r>
          </a:p>
        </p:txBody>
      </p:sp>
      <p:pic>
        <p:nvPicPr>
          <p:cNvPr id="13315" name="Содержимое 4" descr="C:\Users\admin\Desktop\225___06\IMG_6966.JPG"/>
          <p:cNvPicPr>
            <a:picLocks noGr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14313"/>
            <a:ext cx="3071812" cy="4148137"/>
          </a:xfrm>
        </p:spPr>
      </p:pic>
      <p:pic>
        <p:nvPicPr>
          <p:cNvPr id="13316" name="Содержимое 5" descr="C:\Users\admin\Desktop\225___06\IMG_6948.JPG"/>
          <p:cNvPicPr>
            <a:picLocks noGrp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6313" y="3643313"/>
            <a:ext cx="3929062" cy="3000375"/>
          </a:xfrm>
        </p:spPr>
      </p:pic>
      <p:pic>
        <p:nvPicPr>
          <p:cNvPr id="13317" name="Рисунок 8" descr="C:\Users\admin\Desktop\225___06\IMG_69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928688"/>
            <a:ext cx="385762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9" descr="C:\Users\admin\Desktop\225___06\IMG_69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643438"/>
            <a:ext cx="32861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09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latin typeface="Arial Black" pitchFamily="34" charset="0"/>
              </a:rPr>
              <a:t>2 зал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4339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endParaRPr lang="ru-RU" altLang="ru-RU" smtClean="0"/>
          </a:p>
          <a:p>
            <a:endParaRPr lang="ru-RU" altLang="ru-RU" smtClean="0"/>
          </a:p>
        </p:txBody>
      </p:sp>
      <p:pic>
        <p:nvPicPr>
          <p:cNvPr id="14340" name="Рисунок 7" descr="C:\Users\admin\Desktop\IMG_68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785813"/>
            <a:ext cx="3857625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Содержимое 5" descr="C:\Users\admin\Desktop\225___06\IMG_6951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6313" y="3643313"/>
            <a:ext cx="4038600" cy="3028950"/>
          </a:xfrm>
        </p:spPr>
      </p:pic>
      <p:pic>
        <p:nvPicPr>
          <p:cNvPr id="14342" name="Рисунок 6" descr="C:\Users\admin\Desktop\225___06\IMG_69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500188"/>
            <a:ext cx="3405187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6429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latin typeface="Arial Black" pitchFamily="34" charset="0"/>
              </a:rPr>
              <a:t>3 зал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15363" name="Picture 2" descr="C:\Users\admin\Desktop\IMG_68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285875"/>
            <a:ext cx="4286250" cy="3214688"/>
          </a:xfrm>
        </p:spPr>
      </p:pic>
      <p:pic>
        <p:nvPicPr>
          <p:cNvPr id="15364" name="Содержимое 5" descr="C:\Users\admin\Desktop\225___06\IMG_6956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6313" y="1285875"/>
            <a:ext cx="4038600" cy="3214688"/>
          </a:xfrm>
        </p:spPr>
      </p:pic>
      <p:pic>
        <p:nvPicPr>
          <p:cNvPr id="15365" name="Рисунок 6" descr="C:\Users\admin\Desktop\225___06\IMG_69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786188"/>
            <a:ext cx="3913188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0958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latin typeface="Arial Black" pitchFamily="34" charset="0"/>
              </a:rPr>
              <a:t>4 зал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1285875"/>
            <a:ext cx="4297362" cy="3222625"/>
          </a:xfrm>
        </p:spPr>
      </p:pic>
      <p:pic>
        <p:nvPicPr>
          <p:cNvPr id="16388" name="Содержимое 4" descr="C:\Users\admin\Desktop\225___06\IMG_6959.JPG"/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75" y="1285875"/>
            <a:ext cx="4038600" cy="3214688"/>
          </a:xfrm>
        </p:spPr>
      </p:pic>
      <p:pic>
        <p:nvPicPr>
          <p:cNvPr id="16389" name="Рисунок 5" descr="C:\Users\admin\Desktop\225___06\IMG_696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214813"/>
            <a:ext cx="3389313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5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AutoShape 2"/>
          <p:cNvSpPr>
            <a:spLocks noGrp="1" noChangeArrowheads="1"/>
          </p:cNvSpPr>
          <p:nvPr>
            <p:ph type="title"/>
          </p:nvPr>
        </p:nvSpPr>
        <p:spPr>
          <a:xfrm>
            <a:off x="719138" y="188913"/>
            <a:ext cx="7924800" cy="7937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КАДРЫ</a:t>
            </a:r>
          </a:p>
        </p:txBody>
      </p:sp>
      <p:sp>
        <p:nvSpPr>
          <p:cNvPr id="14350" name="Содержимое 52"/>
          <p:cNvSpPr>
            <a:spLocks noGrp="1"/>
          </p:cNvSpPr>
          <p:nvPr>
            <p:ph sz="half" idx="1"/>
          </p:nvPr>
        </p:nvSpPr>
        <p:spPr>
          <a:xfrm>
            <a:off x="611188" y="1089025"/>
            <a:ext cx="7758112" cy="3508375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ДОУ работают 55 человек, из них педагогов - 18. В детском саду есть специалисты: 1 музыкальный работник, 2 инструктора по физической культуре, педагог-психолог, учитель-логопед.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Высшее образование имеют 6 человек, среднее профессиональное – 15 человек.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аттестации педагогических работников: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высшая квалификационная категория  -4 человека,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 квалификационная категория - 11 человек,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соответствие занимаемой должности – 4 человека.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altLang="ru-RU" sz="2000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altLang="ru-RU" sz="2000" dirty="0" smtClean="0"/>
          </a:p>
        </p:txBody>
      </p:sp>
      <p:sp>
        <p:nvSpPr>
          <p:cNvPr id="17412" name="Rectangle 12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7413" name="Text Box 18"/>
          <p:cNvSpPr txBox="1">
            <a:spLocks noChangeArrowheads="1"/>
          </p:cNvSpPr>
          <p:nvPr/>
        </p:nvSpPr>
        <p:spPr bwMode="auto">
          <a:xfrm>
            <a:off x="611188" y="3284538"/>
            <a:ext cx="1439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>
              <a:latin typeface="Tahoma" pitchFamily="34" charset="0"/>
            </a:endParaRPr>
          </a:p>
        </p:txBody>
      </p:sp>
      <p:sp>
        <p:nvSpPr>
          <p:cNvPr id="17414" name="Rectangle 22"/>
          <p:cNvSpPr>
            <a:spLocks noChangeArrowheads="1"/>
          </p:cNvSpPr>
          <p:nvPr/>
        </p:nvSpPr>
        <p:spPr bwMode="auto">
          <a:xfrm>
            <a:off x="0" y="2276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7415" name="Rectangle 25"/>
          <p:cNvSpPr>
            <a:spLocks noChangeArrowheads="1"/>
          </p:cNvSpPr>
          <p:nvPr/>
        </p:nvSpPr>
        <p:spPr bwMode="auto">
          <a:xfrm>
            <a:off x="0" y="2309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7416" name="Rectangle 27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7417" name="Rectangle 32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7418" name="Rectangle 38"/>
          <p:cNvSpPr>
            <a:spLocks noChangeArrowheads="1"/>
          </p:cNvSpPr>
          <p:nvPr/>
        </p:nvSpPr>
        <p:spPr bwMode="auto">
          <a:xfrm>
            <a:off x="5857875" y="1971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7419" name="Rectangle 55"/>
          <p:cNvSpPr>
            <a:spLocks noChangeArrowheads="1"/>
          </p:cNvSpPr>
          <p:nvPr/>
        </p:nvSpPr>
        <p:spPr bwMode="auto">
          <a:xfrm>
            <a:off x="7743825" y="1828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7420" name="Rectangle 57"/>
          <p:cNvSpPr>
            <a:spLocks noChangeArrowheads="1"/>
          </p:cNvSpPr>
          <p:nvPr/>
        </p:nvSpPr>
        <p:spPr bwMode="auto">
          <a:xfrm>
            <a:off x="7527925" y="5426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7421" name="Rectangle 60"/>
          <p:cNvSpPr>
            <a:spLocks noChangeArrowheads="1"/>
          </p:cNvSpPr>
          <p:nvPr/>
        </p:nvSpPr>
        <p:spPr bwMode="auto">
          <a:xfrm>
            <a:off x="0" y="2328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4349" name="Text Box 61"/>
          <p:cNvSpPr txBox="1">
            <a:spLocks noChangeArrowheads="1"/>
          </p:cNvSpPr>
          <p:nvPr/>
        </p:nvSpPr>
        <p:spPr bwMode="auto">
          <a:xfrm>
            <a:off x="457200" y="4545013"/>
            <a:ext cx="8228013" cy="1477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    Повышение уровня квалификации происходит  через курсы повышения квалификации, участие в городских и областных конкурсах, семинарах, методических объединениях. </a:t>
            </a:r>
          </a:p>
          <a:p>
            <a:pPr algn="just" eaLnBrk="1" hangingPunct="1">
              <a:defRPr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В 2023 году  15 человек прошли дистанционные курсы повышения квалификации.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>
          <a:xfrm>
            <a:off x="457200" y="179388"/>
            <a:ext cx="8229600" cy="766762"/>
          </a:xfrm>
        </p:spPr>
        <p:txBody>
          <a:bodyPr/>
          <a:lstStyle/>
          <a:p>
            <a:pPr algn="ctr"/>
            <a:r>
              <a:rPr lang="ru-RU" altLang="ru-RU" sz="2400" smtClean="0">
                <a:latin typeface="Arial Black" pitchFamily="34" charset="0"/>
              </a:rPr>
              <a:t>Методическое обеспечение педагогического процесса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128713"/>
            <a:ext cx="8229600" cy="5294312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                        Социально – коммуникативное развитие</a:t>
            </a:r>
          </a:p>
          <a:p>
            <a:pPr>
              <a:defRPr/>
            </a:pPr>
            <a:r>
              <a:rPr lang="ru-RU" sz="2400" dirty="0" err="1" smtClean="0">
                <a:solidFill>
                  <a:srgbClr val="006600"/>
                </a:solidFill>
              </a:rPr>
              <a:t>Карабонова</a:t>
            </a:r>
            <a:r>
              <a:rPr lang="ru-RU" sz="2400" dirty="0" smtClean="0">
                <a:solidFill>
                  <a:srgbClr val="006600"/>
                </a:solidFill>
              </a:rPr>
              <a:t> О.А., </a:t>
            </a:r>
            <a:r>
              <a:rPr lang="ru-RU" sz="2400" dirty="0" err="1" smtClean="0">
                <a:solidFill>
                  <a:srgbClr val="006600"/>
                </a:solidFill>
              </a:rPr>
              <a:t>Доронова</a:t>
            </a:r>
            <a:r>
              <a:rPr lang="ru-RU" sz="2400" dirty="0" smtClean="0">
                <a:solidFill>
                  <a:srgbClr val="006600"/>
                </a:solidFill>
              </a:rPr>
              <a:t> Т.Н., Соловьева Е.В «Развитие игровой деятельности детей 2-8 лет</a:t>
            </a:r>
          </a:p>
          <a:p>
            <a:pPr>
              <a:defRPr/>
            </a:pPr>
            <a:r>
              <a:rPr lang="ru-RU" sz="2400" dirty="0" smtClean="0">
                <a:solidFill>
                  <a:srgbClr val="006600"/>
                </a:solidFill>
              </a:rPr>
              <a:t>Е.В.Соловьева, Л.В.Редько «Воспитание интереса и уважения к культурам разных стран»</a:t>
            </a:r>
          </a:p>
          <a:p>
            <a:pPr>
              <a:defRPr/>
            </a:pPr>
            <a:r>
              <a:rPr lang="ru-RU" sz="2400" dirty="0" smtClean="0">
                <a:solidFill>
                  <a:srgbClr val="006600"/>
                </a:solidFill>
              </a:rPr>
              <a:t>О.А.Князева, М.Д. </a:t>
            </a:r>
            <a:r>
              <a:rPr lang="ru-RU" sz="2400" dirty="0" err="1" smtClean="0">
                <a:solidFill>
                  <a:srgbClr val="006600"/>
                </a:solidFill>
              </a:rPr>
              <a:t>Маханева</a:t>
            </a:r>
            <a:r>
              <a:rPr lang="ru-RU" sz="2400" dirty="0" smtClean="0">
                <a:solidFill>
                  <a:srgbClr val="006600"/>
                </a:solidFill>
              </a:rPr>
              <a:t>, Р.Б. </a:t>
            </a:r>
            <a:r>
              <a:rPr lang="ru-RU" sz="2400" dirty="0" err="1" smtClean="0">
                <a:solidFill>
                  <a:srgbClr val="006600"/>
                </a:solidFill>
              </a:rPr>
              <a:t>Стеркина</a:t>
            </a:r>
            <a:r>
              <a:rPr lang="ru-RU" sz="2400" dirty="0" smtClean="0">
                <a:solidFill>
                  <a:srgbClr val="006600"/>
                </a:solidFill>
              </a:rPr>
              <a:t> «Приобщение к истокам русской народной культуры»</a:t>
            </a:r>
          </a:p>
          <a:p>
            <a:pPr>
              <a:defRPr/>
            </a:pPr>
            <a:r>
              <a:rPr lang="ru-RU" sz="2400" dirty="0" smtClean="0">
                <a:solidFill>
                  <a:srgbClr val="006600"/>
                </a:solidFill>
              </a:rPr>
              <a:t>Н.Короткова, Н. </a:t>
            </a:r>
            <a:r>
              <a:rPr lang="ru-RU" sz="2400" dirty="0" err="1" smtClean="0">
                <a:solidFill>
                  <a:srgbClr val="006600"/>
                </a:solidFill>
              </a:rPr>
              <a:t>Михайленко</a:t>
            </a:r>
            <a:r>
              <a:rPr lang="ru-RU" sz="2400" dirty="0" smtClean="0">
                <a:solidFill>
                  <a:srgbClr val="006600"/>
                </a:solidFill>
              </a:rPr>
              <a:t> «Организация сюжетно – ролевой игры»;</a:t>
            </a:r>
          </a:p>
          <a:p>
            <a:pPr>
              <a:defRPr/>
            </a:pPr>
            <a:r>
              <a:rPr lang="ru-RU" sz="2400" dirty="0" err="1" smtClean="0">
                <a:solidFill>
                  <a:srgbClr val="006600"/>
                </a:solidFill>
              </a:rPr>
              <a:t>Н.В.Елжова</a:t>
            </a:r>
            <a:r>
              <a:rPr lang="ru-RU" sz="2400" dirty="0" smtClean="0">
                <a:solidFill>
                  <a:srgbClr val="006600"/>
                </a:solidFill>
              </a:rPr>
              <a:t>  «Ознакомление детей дошкольного возраста с историей донского края»</a:t>
            </a:r>
          </a:p>
          <a:p>
            <a:pPr>
              <a:defRPr/>
            </a:pPr>
            <a:r>
              <a:rPr lang="ru-RU" sz="2400" dirty="0" smtClean="0">
                <a:solidFill>
                  <a:srgbClr val="006600"/>
                </a:solidFill>
              </a:rPr>
              <a:t>Е.С. </a:t>
            </a:r>
            <a:r>
              <a:rPr lang="ru-RU" sz="2400" dirty="0" err="1" smtClean="0">
                <a:solidFill>
                  <a:srgbClr val="006600"/>
                </a:solidFill>
              </a:rPr>
              <a:t>Шабельник</a:t>
            </a:r>
            <a:r>
              <a:rPr lang="ru-RU" sz="2400" dirty="0" smtClean="0">
                <a:solidFill>
                  <a:srgbClr val="006600"/>
                </a:solidFill>
              </a:rPr>
              <a:t>, Е.Г. </a:t>
            </a:r>
            <a:r>
              <a:rPr lang="ru-RU" sz="2400" dirty="0" err="1" smtClean="0">
                <a:solidFill>
                  <a:srgbClr val="006600"/>
                </a:solidFill>
              </a:rPr>
              <a:t>Каширцева</a:t>
            </a:r>
            <a:r>
              <a:rPr lang="ru-RU" sz="2400" dirty="0" smtClean="0">
                <a:solidFill>
                  <a:srgbClr val="006600"/>
                </a:solidFill>
              </a:rPr>
              <a:t> «Знакомство детей с основными правами и свободами и их применением в жизни»</a:t>
            </a:r>
            <a:endParaRPr lang="ru-RU" sz="24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slow"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82600" y="508000"/>
            <a:ext cx="8229600" cy="693738"/>
          </a:xfrm>
        </p:spPr>
        <p:txBody>
          <a:bodyPr/>
          <a:lstStyle/>
          <a:p>
            <a:pPr algn="ctr"/>
            <a:r>
              <a:rPr lang="ru-RU" altLang="ru-RU" sz="2400" smtClean="0">
                <a:solidFill>
                  <a:srgbClr val="FF0000"/>
                </a:solidFill>
                <a:latin typeface="Arial Black" pitchFamily="34" charset="0"/>
              </a:rPr>
              <a:t>Познавательное развитие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57200" y="1530350"/>
            <a:ext cx="8229600" cy="4794250"/>
          </a:xfrm>
        </p:spPr>
        <p:txBody>
          <a:bodyPr/>
          <a:lstStyle/>
          <a:p>
            <a:r>
              <a:rPr lang="ru-RU" altLang="ru-RU" sz="2000" smtClean="0">
                <a:solidFill>
                  <a:srgbClr val="006600"/>
                </a:solidFill>
                <a:latin typeface="Arial Black" pitchFamily="34" charset="0"/>
              </a:rPr>
              <a:t>Гризик Т.И. «Познавательное развитие детей 2-8 лет»</a:t>
            </a:r>
          </a:p>
          <a:p>
            <a:r>
              <a:rPr lang="ru-RU" altLang="ru-RU" sz="2000" smtClean="0">
                <a:solidFill>
                  <a:srgbClr val="006600"/>
                </a:solidFill>
                <a:latin typeface="Arial Black" pitchFamily="34" charset="0"/>
              </a:rPr>
              <a:t>Е.В.Соловьева «Познавательное развитие детей  2-8 лет: математические представления»</a:t>
            </a:r>
          </a:p>
          <a:p>
            <a:r>
              <a:rPr lang="ru-RU" altLang="ru-RU" sz="2000" smtClean="0">
                <a:solidFill>
                  <a:srgbClr val="006600"/>
                </a:solidFill>
                <a:latin typeface="Arial Black" pitchFamily="34" charset="0"/>
              </a:rPr>
              <a:t>Е.В.Соловьева, Л.В.Редько. Воспитание интереса и уважения к культуре разных стран у детей 2-8 лет. Методическое пособие для воспитателей. М.: «Просвещение», 2014 г.</a:t>
            </a:r>
          </a:p>
          <a:p>
            <a:r>
              <a:rPr lang="ru-RU" altLang="ru-RU" sz="2000" smtClean="0">
                <a:solidFill>
                  <a:srgbClr val="006600"/>
                </a:solidFill>
                <a:latin typeface="Arial Black" pitchFamily="34" charset="0"/>
              </a:rPr>
              <a:t>Н.Н.Авдеева, О.А.Князева, Р.Б. Стеркина «Основы безопасности жизнедеятельности дошкольников»</a:t>
            </a:r>
          </a:p>
          <a:p>
            <a:r>
              <a:rPr lang="ru-RU" altLang="ru-RU" sz="2000" smtClean="0">
                <a:solidFill>
                  <a:srgbClr val="006600"/>
                </a:solidFill>
                <a:latin typeface="Arial Black" pitchFamily="34" charset="0"/>
              </a:rPr>
              <a:t>Н.В. Елжова «ПДД в детском саду»</a:t>
            </a:r>
          </a:p>
          <a:p>
            <a:r>
              <a:rPr lang="ru-RU" altLang="ru-RU" sz="2000" smtClean="0">
                <a:solidFill>
                  <a:srgbClr val="006600"/>
                </a:solidFill>
                <a:latin typeface="Arial Black" pitchFamily="34" charset="0"/>
              </a:rPr>
              <a:t>С.Н. Николаева «Юный эколог»</a:t>
            </a:r>
          </a:p>
          <a:p>
            <a:r>
              <a:rPr lang="ru-RU" altLang="ru-RU" sz="2000" smtClean="0">
                <a:solidFill>
                  <a:srgbClr val="006600"/>
                </a:solidFill>
                <a:latin typeface="Arial Black" pitchFamily="34" charset="0"/>
              </a:rPr>
              <a:t>В.В.Волина «Занимательная математика»</a:t>
            </a:r>
          </a:p>
          <a:p>
            <a:r>
              <a:rPr lang="ru-RU" altLang="ru-RU" sz="2000" smtClean="0">
                <a:solidFill>
                  <a:srgbClr val="006600"/>
                </a:solidFill>
                <a:latin typeface="Arial Black" pitchFamily="34" charset="0"/>
              </a:rPr>
              <a:t>А. Ликум «Все обо всем» (популярная энциклопедия)</a:t>
            </a:r>
          </a:p>
        </p:txBody>
      </p:sp>
    </p:spTree>
  </p:cSld>
  <p:clrMapOvr>
    <a:masterClrMapping/>
  </p:clrMapOvr>
  <p:transition spd="slow"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730250"/>
          </a:xfrm>
        </p:spPr>
        <p:txBody>
          <a:bodyPr/>
          <a:lstStyle/>
          <a:p>
            <a:pPr algn="ctr"/>
            <a:r>
              <a:rPr lang="ru-RU" altLang="ru-RU" sz="2400" smtClean="0">
                <a:solidFill>
                  <a:srgbClr val="FF0000"/>
                </a:solidFill>
                <a:latin typeface="Arial Black" pitchFamily="34" charset="0"/>
              </a:rPr>
              <a:t>Речевое развитие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1274763"/>
            <a:ext cx="8229600" cy="5049837"/>
          </a:xfrm>
        </p:spPr>
        <p:txBody>
          <a:bodyPr/>
          <a:lstStyle/>
          <a:p>
            <a:r>
              <a:rPr lang="ru-RU" altLang="ru-RU" sz="2000" smtClean="0">
                <a:solidFill>
                  <a:srgbClr val="006600"/>
                </a:solidFill>
                <a:latin typeface="Arial Black" pitchFamily="34" charset="0"/>
              </a:rPr>
              <a:t>Т.И.Гризик. «Речевое развитие детей 2-8 лет»</a:t>
            </a:r>
          </a:p>
          <a:p>
            <a:r>
              <a:rPr lang="ru-RU" altLang="ru-RU" sz="2000" smtClean="0">
                <a:solidFill>
                  <a:srgbClr val="006600"/>
                </a:solidFill>
                <a:latin typeface="Arial Black" pitchFamily="34" charset="0"/>
              </a:rPr>
              <a:t>Т.И.Гризик . «Обучение грамоте.</a:t>
            </a:r>
          </a:p>
          <a:p>
            <a:r>
              <a:rPr lang="ru-RU" altLang="ru-RU" sz="2000" smtClean="0">
                <a:solidFill>
                  <a:srgbClr val="006600"/>
                </a:solidFill>
                <a:latin typeface="Arial Black" pitchFamily="34" charset="0"/>
              </a:rPr>
              <a:t>Г.Ванюхина «Речецветик».</a:t>
            </a:r>
          </a:p>
          <a:p>
            <a:r>
              <a:rPr lang="ru-RU" altLang="ru-RU" sz="2000" smtClean="0">
                <a:solidFill>
                  <a:srgbClr val="006600"/>
                </a:solidFill>
                <a:latin typeface="Arial Black" pitchFamily="34" charset="0"/>
              </a:rPr>
              <a:t>В.В.Гербова. «Развитие речи».</a:t>
            </a:r>
          </a:p>
          <a:p>
            <a:r>
              <a:rPr lang="ru-RU" altLang="ru-RU" sz="2000" smtClean="0">
                <a:solidFill>
                  <a:srgbClr val="006600"/>
                </a:solidFill>
                <a:latin typeface="Arial Black" pitchFamily="34" charset="0"/>
              </a:rPr>
              <a:t>Хрестоматия для детей 2-7 лет к программе «Радуга»</a:t>
            </a:r>
          </a:p>
        </p:txBody>
      </p:sp>
    </p:spTree>
  </p:cSld>
  <p:clrMapOvr>
    <a:masterClrMapping/>
  </p:clrMapOvr>
  <p:transition spd="slow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04087"/>
            <a:ext cx="8305800" cy="5499901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dirty="0" smtClean="0">
                <a:latin typeface="Arial Black" pitchFamily="34" charset="0"/>
              </a:rPr>
              <a:t>Образовательная программа дошкольного образования МБДОУ ДС «Родничок» г. Волгодонска на 2023 -2024 учебный год</a:t>
            </a:r>
            <a:endParaRPr lang="ru-RU" sz="4000" dirty="0">
              <a:latin typeface="Arial Black" pitchFamily="34" charset="0"/>
            </a:endParaRPr>
          </a:p>
        </p:txBody>
      </p:sp>
      <p:pic>
        <p:nvPicPr>
          <p:cNvPr id="3" name="Picture 15" descr="стр 1"/>
          <p:cNvPicPr>
            <a:picLocks noChangeAspect="1" noChangeArrowheads="1"/>
          </p:cNvPicPr>
          <p:nvPr/>
        </p:nvPicPr>
        <p:blipFill>
          <a:blip r:embed="rId2">
            <a:lum bright="-2000" contrast="24000"/>
          </a:blip>
          <a:srcRect/>
          <a:stretch>
            <a:fillRect/>
          </a:stretch>
        </p:blipFill>
        <p:spPr>
          <a:xfrm>
            <a:off x="2636838" y="215900"/>
            <a:ext cx="3878262" cy="2911475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09575" y="361950"/>
            <a:ext cx="8277225" cy="766763"/>
          </a:xfrm>
        </p:spPr>
        <p:txBody>
          <a:bodyPr/>
          <a:lstStyle/>
          <a:p>
            <a:pPr algn="ctr"/>
            <a:r>
              <a:rPr lang="ru-RU" altLang="ru-RU" sz="2400" smtClean="0">
                <a:solidFill>
                  <a:srgbClr val="FF0000"/>
                </a:solidFill>
                <a:latin typeface="Arial Black" pitchFamily="34" charset="0"/>
              </a:rPr>
              <a:t>Художественно – эстетическое развитие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57200" y="1384300"/>
            <a:ext cx="8229600" cy="4940300"/>
          </a:xfrm>
        </p:spPr>
        <p:txBody>
          <a:bodyPr/>
          <a:lstStyle/>
          <a:p>
            <a:r>
              <a:rPr lang="ru-RU" altLang="ru-RU" sz="2400" smtClean="0">
                <a:solidFill>
                  <a:srgbClr val="006600"/>
                </a:solidFill>
                <a:latin typeface="Arial Black" pitchFamily="34" charset="0"/>
              </a:rPr>
              <a:t>Т.Н.Доронова «Художественное творчество детей 2-8 лет»</a:t>
            </a:r>
          </a:p>
          <a:p>
            <a:r>
              <a:rPr lang="ru-RU" altLang="ru-RU" sz="2400" smtClean="0">
                <a:solidFill>
                  <a:srgbClr val="006600"/>
                </a:solidFill>
                <a:latin typeface="Arial Black" pitchFamily="34" charset="0"/>
              </a:rPr>
              <a:t>Галянт И. Г. «Музыкальное развитие детей 2-8 лет»</a:t>
            </a:r>
          </a:p>
          <a:p>
            <a:r>
              <a:rPr lang="ru-RU" altLang="ru-RU" sz="2400" smtClean="0">
                <a:solidFill>
                  <a:srgbClr val="006600"/>
                </a:solidFill>
                <a:latin typeface="Arial Black" pitchFamily="34" charset="0"/>
              </a:rPr>
              <a:t>Н.Ф. Тарловская, Л.А. Топоркова «Обучение детей дошкольного возраста конструированию и ручному труду»</a:t>
            </a:r>
          </a:p>
          <a:p>
            <a:r>
              <a:rPr lang="ru-RU" altLang="ru-RU" sz="2400" smtClean="0">
                <a:solidFill>
                  <a:srgbClr val="006600"/>
                </a:solidFill>
                <a:latin typeface="Arial Black" pitchFamily="34" charset="0"/>
              </a:rPr>
              <a:t>И.А.Лыкова «Художественный труд в детском саду»</a:t>
            </a:r>
          </a:p>
          <a:p>
            <a:r>
              <a:rPr lang="ru-RU" altLang="ru-RU" sz="2400" smtClean="0">
                <a:solidFill>
                  <a:srgbClr val="006600"/>
                </a:solidFill>
                <a:latin typeface="Arial Black" pitchFamily="34" charset="0"/>
              </a:rPr>
              <a:t>В.А. Петрова «Малыш»</a:t>
            </a:r>
          </a:p>
          <a:p>
            <a:r>
              <a:rPr lang="ru-RU" altLang="ru-RU" sz="2400" smtClean="0">
                <a:solidFill>
                  <a:srgbClr val="006600"/>
                </a:solidFill>
                <a:latin typeface="Arial Black" pitchFamily="34" charset="0"/>
              </a:rPr>
              <a:t>К.В. Тарасова «Гармония»</a:t>
            </a:r>
          </a:p>
          <a:p>
            <a:r>
              <a:rPr lang="ru-RU" altLang="ru-RU" sz="2400" smtClean="0">
                <a:solidFill>
                  <a:srgbClr val="006600"/>
                </a:solidFill>
                <a:latin typeface="Arial Black" pitchFamily="34" charset="0"/>
              </a:rPr>
              <a:t>А.И. Буренина «Ритмическая мозаика»</a:t>
            </a:r>
          </a:p>
          <a:p>
            <a:r>
              <a:rPr lang="ru-RU" altLang="ru-RU" sz="2400" smtClean="0">
                <a:solidFill>
                  <a:srgbClr val="006600"/>
                </a:solidFill>
                <a:latin typeface="Arial Black" pitchFamily="34" charset="0"/>
              </a:rPr>
              <a:t>Н.Ф. Сорокина «Театр – творчество – дети»</a:t>
            </a:r>
          </a:p>
        </p:txBody>
      </p:sp>
    </p:spTree>
  </p:cSld>
  <p:clrMapOvr>
    <a:masterClrMapping/>
  </p:clrMapOvr>
  <p:transition spd="slow"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52413"/>
            <a:ext cx="8229600" cy="876300"/>
          </a:xfrm>
        </p:spPr>
        <p:txBody>
          <a:bodyPr/>
          <a:lstStyle/>
          <a:p>
            <a:pPr algn="ctr"/>
            <a:r>
              <a:rPr lang="ru-RU" altLang="ru-RU" sz="2400" smtClean="0">
                <a:solidFill>
                  <a:srgbClr val="FF0000"/>
                </a:solidFill>
                <a:latin typeface="Arial Black" pitchFamily="34" charset="0"/>
              </a:rPr>
              <a:t>Физическое развитие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57200" y="1457325"/>
            <a:ext cx="8229600" cy="4867275"/>
          </a:xfrm>
        </p:spPr>
        <p:txBody>
          <a:bodyPr/>
          <a:lstStyle/>
          <a:p>
            <a:r>
              <a:rPr lang="ru-RU" altLang="ru-RU" sz="2400" smtClean="0">
                <a:solidFill>
                  <a:srgbClr val="006600"/>
                </a:solidFill>
                <a:latin typeface="Arial Black" pitchFamily="34" charset="0"/>
              </a:rPr>
              <a:t>М.Д. Маханева «С физкультурой дружить – здоровым быть»</a:t>
            </a:r>
          </a:p>
          <a:p>
            <a:r>
              <a:rPr lang="ru-RU" altLang="ru-RU" sz="2400" smtClean="0">
                <a:solidFill>
                  <a:srgbClr val="006600"/>
                </a:solidFill>
                <a:latin typeface="Arial Black" pitchFamily="34" charset="0"/>
              </a:rPr>
              <a:t>Л.В. Яковлева, Р.А.Юдина «Старт»</a:t>
            </a:r>
          </a:p>
          <a:p>
            <a:r>
              <a:rPr lang="ru-RU" altLang="ru-RU" sz="2400" smtClean="0">
                <a:solidFill>
                  <a:srgbClr val="006600"/>
                </a:solidFill>
                <a:latin typeface="Arial Black" pitchFamily="34" charset="0"/>
              </a:rPr>
              <a:t>Н.Н.Ефименко «Театр физического воспитания и оздоровления детей дошкольного возраста»</a:t>
            </a:r>
          </a:p>
          <a:p>
            <a:r>
              <a:rPr lang="ru-RU" altLang="ru-RU" sz="2400" smtClean="0">
                <a:solidFill>
                  <a:srgbClr val="006600"/>
                </a:solidFill>
                <a:latin typeface="Arial Black" pitchFamily="34" charset="0"/>
              </a:rPr>
              <a:t>Т.Суворова «Танцевальная ритмика для детей»</a:t>
            </a:r>
          </a:p>
          <a:p>
            <a:r>
              <a:rPr lang="ru-RU" altLang="ru-RU" sz="2400" smtClean="0">
                <a:solidFill>
                  <a:srgbClr val="006600"/>
                </a:solidFill>
                <a:latin typeface="Arial Black" pitchFamily="34" charset="0"/>
              </a:rPr>
              <a:t>Ж.Е.Фирилева, Е.Г. Сайкина «СА – ФИ – ДАНСЕ»</a:t>
            </a:r>
          </a:p>
          <a:p>
            <a:r>
              <a:rPr lang="ru-RU" altLang="ru-RU" sz="2400" smtClean="0">
                <a:solidFill>
                  <a:srgbClr val="006600"/>
                </a:solidFill>
                <a:latin typeface="Arial Black" pitchFamily="34" charset="0"/>
              </a:rPr>
              <a:t>О.М. Литвинова «Физкультурные занятия в детском саду»</a:t>
            </a:r>
          </a:p>
        </p:txBody>
      </p:sp>
    </p:spTree>
  </p:cSld>
  <p:clrMapOvr>
    <a:masterClrMapping/>
  </p:clrMapOvr>
  <p:transition spd="slow"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434975"/>
            <a:ext cx="8229600" cy="693738"/>
          </a:xfrm>
        </p:spPr>
        <p:txBody>
          <a:bodyPr/>
          <a:lstStyle/>
          <a:p>
            <a:pPr algn="ctr"/>
            <a:r>
              <a:rPr lang="ru-RU" altLang="ru-RU" sz="3600" smtClean="0">
                <a:latin typeface="Arial Black" pitchFamily="34" charset="0"/>
              </a:rPr>
              <a:t>Вариативное образование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457200" y="1457325"/>
            <a:ext cx="8229600" cy="4867275"/>
          </a:xfrm>
        </p:spPr>
        <p:txBody>
          <a:bodyPr/>
          <a:lstStyle/>
          <a:p>
            <a:r>
              <a:rPr lang="ru-RU" altLang="ru-RU" smtClean="0">
                <a:solidFill>
                  <a:srgbClr val="006600"/>
                </a:solidFill>
                <a:latin typeface="Arial Black" pitchFamily="34" charset="0"/>
              </a:rPr>
              <a:t>Дополнительное бесплатное образование через организацию кружковой работы</a:t>
            </a:r>
          </a:p>
          <a:p>
            <a:r>
              <a:rPr lang="ru-RU" altLang="ru-RU" smtClean="0">
                <a:solidFill>
                  <a:srgbClr val="006600"/>
                </a:solidFill>
                <a:latin typeface="Arial Black" pitchFamily="34" charset="0"/>
              </a:rPr>
              <a:t>Собственные программы, методические пособия и разработки педагогов </a:t>
            </a:r>
          </a:p>
        </p:txBody>
      </p:sp>
      <p:pic>
        <p:nvPicPr>
          <p:cNvPr id="4" name="Picture 7" descr="C:\Documents and Settings\l300\Рабочий стол\картинки ПРЕЗЕНТ\1480199_html_75d2e3e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712" y="3790908"/>
            <a:ext cx="4284288" cy="3067092"/>
          </a:xfrm>
          <a:prstGeom prst="rect">
            <a:avLst/>
          </a:prstGeom>
          <a:noFill/>
          <a:effectLst>
            <a:softEdge rad="317500"/>
          </a:effectLst>
          <a:extLst/>
        </p:spPr>
      </p:pic>
    </p:spTree>
  </p:cSld>
  <p:clrMapOvr>
    <a:masterClrMapping/>
  </p:clrMapOvr>
  <p:transition spd="slow"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339975" y="274638"/>
            <a:ext cx="6346825" cy="1174750"/>
          </a:xfrm>
        </p:spPr>
        <p:txBody>
          <a:bodyPr/>
          <a:lstStyle/>
          <a:p>
            <a:pPr algn="ctr" eaLnBrk="1" hangingPunct="1"/>
            <a:r>
              <a:rPr lang="ru-RU" altLang="ru-RU" sz="2800" dirty="0" smtClean="0">
                <a:solidFill>
                  <a:srgbClr val="002060"/>
                </a:solidFill>
                <a:latin typeface="Arial Black" pitchFamily="34" charset="0"/>
              </a:rPr>
              <a:t>Методические разработки 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 Black" pitchFamily="34" charset="0"/>
              </a:rPr>
              <a:t>Н.В.Елжовой</a:t>
            </a:r>
            <a:endParaRPr lang="ru-RU" altLang="ru-RU" sz="28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4579" name="Текст 2"/>
          <p:cNvSpPr>
            <a:spLocks noGrp="1"/>
          </p:cNvSpPr>
          <p:nvPr>
            <p:ph type="body" idx="1"/>
          </p:nvPr>
        </p:nvSpPr>
        <p:spPr>
          <a:xfrm>
            <a:off x="482600" y="1773238"/>
            <a:ext cx="4005263" cy="755650"/>
          </a:xfrm>
        </p:spPr>
        <p:txBody>
          <a:bodyPr/>
          <a:lstStyle/>
          <a:p>
            <a:pPr algn="ctr" eaLnBrk="1" hangingPunct="1"/>
            <a:r>
              <a:rPr lang="ru-RU" altLang="ru-RU" smtClean="0">
                <a:solidFill>
                  <a:srgbClr val="002060"/>
                </a:solidFill>
              </a:rPr>
              <a:t>Региональные программы</a:t>
            </a:r>
          </a:p>
        </p:txBody>
      </p:sp>
      <p:sp>
        <p:nvSpPr>
          <p:cNvPr id="24580" name="Текст 4"/>
          <p:cNvSpPr>
            <a:spLocks noGrp="1"/>
          </p:cNvSpPr>
          <p:nvPr>
            <p:ph type="body" sz="half" idx="3"/>
          </p:nvPr>
        </p:nvSpPr>
        <p:spPr>
          <a:xfrm>
            <a:off x="4932363" y="1628775"/>
            <a:ext cx="3995737" cy="97155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2060"/>
                </a:solidFill>
              </a:rPr>
              <a:t>Книги по методической работе (издательство «Феникс», г.Ростов н/Д</a:t>
            </a:r>
          </a:p>
        </p:txBody>
      </p:sp>
      <p:pic>
        <p:nvPicPr>
          <p:cNvPr id="16389" name="Picture 3" descr="D:\Системные папки\Рабочий стол\Авт. прогр\P100089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7524" y="2780928"/>
            <a:ext cx="4086214" cy="3276364"/>
          </a:xfrm>
          <a:effectLst>
            <a:softEdge rad="112500"/>
          </a:effectLst>
        </p:spPr>
      </p:pic>
      <p:pic>
        <p:nvPicPr>
          <p:cNvPr id="16390" name="Picture 4" descr="D:\С фотоапп., педсов. 2014 г\Изображение 169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016" y="2780929"/>
            <a:ext cx="3844820" cy="3204356"/>
          </a:xfrm>
          <a:effectLst>
            <a:softEdge rad="112500"/>
          </a:effectLst>
        </p:spPr>
      </p:pic>
      <p:pic>
        <p:nvPicPr>
          <p:cNvPr id="16391" name="Picture 7" descr="C:\Documents and Settings\l300\Рабочий стол\картинки ПРЕЗЕНТ\1480199_html_75d2e3e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889" y="260648"/>
            <a:ext cx="2372303" cy="1698315"/>
          </a:xfrm>
          <a:prstGeom prst="rect">
            <a:avLst/>
          </a:prstGeom>
          <a:noFill/>
          <a:effectLst>
            <a:softEdge rad="317500"/>
          </a:effectLst>
          <a:extLst/>
        </p:spPr>
      </p:pic>
      <p:pic>
        <p:nvPicPr>
          <p:cNvPr id="24584" name="Picture 8" descr="C:\Documents and Settings\l300\Рабочий стол\картинки ПРЕЗЕНТ\wc6yb8v4w6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066800"/>
            <a:ext cx="125888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Текст 7"/>
          <p:cNvSpPr>
            <a:spLocks noGrp="1"/>
          </p:cNvSpPr>
          <p:nvPr>
            <p:ph type="body" idx="1"/>
          </p:nvPr>
        </p:nvSpPr>
        <p:spPr>
          <a:xfrm>
            <a:off x="457200" y="544513"/>
            <a:ext cx="4040188" cy="1095375"/>
          </a:xfrm>
        </p:spPr>
        <p:txBody>
          <a:bodyPr/>
          <a:lstStyle/>
          <a:p>
            <a:r>
              <a:rPr lang="ru-RU" altLang="ru-RU" sz="1800" smtClean="0">
                <a:solidFill>
                  <a:srgbClr val="002060"/>
                </a:solidFill>
                <a:latin typeface="Arial Black" pitchFamily="34" charset="0"/>
              </a:rPr>
              <a:t>Авторская программа «Ритмы жизнедеятельности  в ДОУ для детей 2-8 лет»детей в ДОУ»</a:t>
            </a:r>
          </a:p>
        </p:txBody>
      </p:sp>
      <p:sp>
        <p:nvSpPr>
          <p:cNvPr id="25603" name="Текст 9"/>
          <p:cNvSpPr>
            <a:spLocks noGrp="1"/>
          </p:cNvSpPr>
          <p:nvPr>
            <p:ph type="body" sz="half" idx="3"/>
          </p:nvPr>
        </p:nvSpPr>
        <p:spPr>
          <a:xfrm>
            <a:off x="4645025" y="252413"/>
            <a:ext cx="4041775" cy="766762"/>
          </a:xfrm>
        </p:spPr>
        <p:txBody>
          <a:bodyPr/>
          <a:lstStyle/>
          <a:p>
            <a:pPr algn="ctr"/>
            <a:r>
              <a:rPr lang="ru-RU" altLang="ru-RU" sz="2000" smtClean="0">
                <a:solidFill>
                  <a:srgbClr val="002060"/>
                </a:solidFill>
                <a:latin typeface="Arial Black" pitchFamily="34" charset="0"/>
              </a:rPr>
              <a:t>Рецензия на программу</a:t>
            </a:r>
          </a:p>
        </p:txBody>
      </p:sp>
      <p:pic>
        <p:nvPicPr>
          <p:cNvPr id="25604" name="Содержимое 6" descr="C:\Users\admin\Desktop\Новая папка\IMG_6776.JPG"/>
          <p:cNvPicPr>
            <a:picLocks noGr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163" y="1785938"/>
            <a:ext cx="3468687" cy="4746625"/>
          </a:xfrm>
        </p:spPr>
      </p:pic>
      <p:pic>
        <p:nvPicPr>
          <p:cNvPr id="25605" name="Содержимое 7" descr="C:\Users\admin\Desktop\Новая папка\IMG_6777.JPG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/>
          <a:stretch>
            <a:fillRect/>
          </a:stretch>
        </p:blipFill>
        <p:spPr>
          <a:xfrm>
            <a:off x="6470650" y="3173413"/>
            <a:ext cx="2519363" cy="3479800"/>
          </a:xfrm>
        </p:spPr>
      </p:pic>
      <p:pic>
        <p:nvPicPr>
          <p:cNvPr id="25606" name="Picture 2" descr="https://proxy.imgsmail.ru/?e=1654522620&amp;email=mkhlopovskikh%40mail.ru&amp;flags=0&amp;h=FfMKdmGu9hCfTXnloNp5Fg&amp;is_https=1&amp;url173=aW1nLmhpdGVtbC5jb20vZW4vdjUvdXNlci1maWxlcz91c2VySWQ9MjAxMzUyMiZyZXNvdXJjZT1oaW1nJmRpc3Bvc2l0aW9uPWlubGluZSZuYW1lPTY2cW4xeno4Y2FqNG5ub3hhZzdqenQ4dWNleTdqNWZuYzFlYXpjZ2R0bjQ3a3d4YmtrbXB1NzVpc3NvNHNkYjRocmhwdGtuZnltZ3BtdXhkbXI3OG8xa3JhcGM~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836613"/>
            <a:ext cx="251936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447925" y="620713"/>
            <a:ext cx="6300788" cy="1019175"/>
          </a:xfrm>
        </p:spPr>
        <p:txBody>
          <a:bodyPr/>
          <a:lstStyle/>
          <a:p>
            <a:pPr algn="ctr" eaLnBrk="1" hangingPunct="1"/>
            <a:r>
              <a:rPr lang="ru-RU" altLang="ru-RU" sz="2800" b="1" smtClean="0">
                <a:solidFill>
                  <a:srgbClr val="002060"/>
                </a:solidFill>
                <a:latin typeface="Arial Black" pitchFamily="34" charset="0"/>
              </a:rPr>
              <a:t>Программа по оздоровлению детей дошкольного возраста «Родничок здоровья</a:t>
            </a:r>
            <a:r>
              <a:rPr lang="ru-RU" altLang="ru-RU" sz="2800" b="1" smtClean="0">
                <a:solidFill>
                  <a:srgbClr val="0070C0"/>
                </a:solidFill>
                <a:latin typeface="Arial Black" pitchFamily="34" charset="0"/>
              </a:rPr>
              <a:t>»</a:t>
            </a:r>
          </a:p>
        </p:txBody>
      </p:sp>
      <p:pic>
        <p:nvPicPr>
          <p:cNvPr id="17411" name="Picture 4" descr="D:\Системные папки\Рабочий стол\Авт. прогр\P100088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8655" y="1895454"/>
            <a:ext cx="6624736" cy="4600575"/>
          </a:xfr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8" name="Picture 4" descr="C:\Documents and Settings\l300\Рабочий стол\Чуксеева рабочая\КАРТИНКИ\АНИМАШКИ\4098039-1f83825772f3bc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4438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3"/>
          <p:cNvSpPr>
            <a:spLocks noGrp="1"/>
          </p:cNvSpPr>
          <p:nvPr>
            <p:ph type="title"/>
          </p:nvPr>
        </p:nvSpPr>
        <p:spPr>
          <a:xfrm>
            <a:off x="2303463" y="152400"/>
            <a:ext cx="6840537" cy="1728788"/>
          </a:xfrm>
        </p:spPr>
        <p:txBody>
          <a:bodyPr/>
          <a:lstStyle/>
          <a:p>
            <a:pPr algn="ctr" eaLnBrk="1" hangingPunct="1"/>
            <a:r>
              <a:rPr lang="ru-RU" altLang="ru-RU" sz="2400" b="1" smtClean="0">
                <a:solidFill>
                  <a:srgbClr val="002060"/>
                </a:solidFill>
                <a:latin typeface="Arial Black" pitchFamily="34" charset="0"/>
              </a:rPr>
              <a:t>Опыт работы инструктора ФК С.Н.Чуксеевой «Развитие физической активности детей дошкольного возраста с учетом гендерного подхода»</a:t>
            </a:r>
          </a:p>
        </p:txBody>
      </p:sp>
      <p:sp>
        <p:nvSpPr>
          <p:cNvPr id="27651" name="Текст 4"/>
          <p:cNvSpPr>
            <a:spLocks noGrp="1"/>
          </p:cNvSpPr>
          <p:nvPr>
            <p:ph type="body" idx="1"/>
          </p:nvPr>
        </p:nvSpPr>
        <p:spPr>
          <a:xfrm>
            <a:off x="457200" y="2060575"/>
            <a:ext cx="4040188" cy="720725"/>
          </a:xfrm>
        </p:spPr>
        <p:txBody>
          <a:bodyPr/>
          <a:lstStyle/>
          <a:p>
            <a:pPr algn="ctr" eaLnBrk="1" hangingPunct="1"/>
            <a:r>
              <a:rPr lang="ru-RU" altLang="ru-RU" smtClean="0">
                <a:solidFill>
                  <a:srgbClr val="0070C0"/>
                </a:solidFill>
              </a:rPr>
              <a:t>Открытие малой Олимпиады</a:t>
            </a:r>
          </a:p>
        </p:txBody>
      </p:sp>
      <p:sp>
        <p:nvSpPr>
          <p:cNvPr id="24580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1989138"/>
            <a:ext cx="4041775" cy="90011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altLang="ru-RU" smtClean="0">
                <a:solidFill>
                  <a:srgbClr val="0070C0"/>
                </a:solidFill>
              </a:rPr>
              <a:t>Кружок  «Веселая ритмика»</a:t>
            </a:r>
          </a:p>
        </p:txBody>
      </p:sp>
      <p:pic>
        <p:nvPicPr>
          <p:cNvPr id="27653" name="Picture 2" descr="C:\Documents and Settings\Бухгалтерия\Рабочий стол\Презентация ДОУ\P100069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875" y="2922588"/>
            <a:ext cx="4227513" cy="3170237"/>
          </a:xfrm>
          <a:noFill/>
        </p:spPr>
      </p:pic>
      <p:pic>
        <p:nvPicPr>
          <p:cNvPr id="27654" name="Picture 2" descr="D:\Системные папки\Рабочий стол\МО раз. среда\P104092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9188" y="2924175"/>
            <a:ext cx="3783012" cy="3205163"/>
          </a:xfrm>
        </p:spPr>
      </p:pic>
      <p:pic>
        <p:nvPicPr>
          <p:cNvPr id="27655" name="Picture 8" descr="C:\Documents and Settings\l300\Рабочий стол\Чуксеева рабочая\КАРТИНКИ\АНИМАШКИ\gallery_2_392_335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73125"/>
            <a:ext cx="1452563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9" descr="C:\Documents and Settings\l300\Рабочий стол\Чуксеева рабочая\КАРТИНКИ\АНИМАШКИ\ребёнок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185738"/>
            <a:ext cx="96837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3"/>
          <p:cNvSpPr>
            <a:spLocks noGrp="1"/>
          </p:cNvSpPr>
          <p:nvPr>
            <p:ph type="title"/>
          </p:nvPr>
        </p:nvSpPr>
        <p:spPr>
          <a:xfrm>
            <a:off x="2700338" y="441325"/>
            <a:ext cx="5986462" cy="1366838"/>
          </a:xfrm>
        </p:spPr>
        <p:txBody>
          <a:bodyPr/>
          <a:lstStyle/>
          <a:p>
            <a:pPr algn="ctr" eaLnBrk="1" hangingPunct="1"/>
            <a:r>
              <a:rPr lang="ru-RU" altLang="ru-RU" sz="2800" b="1" smtClean="0">
                <a:solidFill>
                  <a:srgbClr val="002060"/>
                </a:solidFill>
                <a:latin typeface="Arial Black" pitchFamily="34" charset="0"/>
              </a:rPr>
              <a:t>Опыты работы педагогов по экологическому воспитанию</a:t>
            </a:r>
          </a:p>
        </p:txBody>
      </p:sp>
      <p:sp>
        <p:nvSpPr>
          <p:cNvPr id="28675" name="Текст 4"/>
          <p:cNvSpPr>
            <a:spLocks noGrp="1"/>
          </p:cNvSpPr>
          <p:nvPr>
            <p:ph type="body" idx="1"/>
          </p:nvPr>
        </p:nvSpPr>
        <p:spPr>
          <a:xfrm>
            <a:off x="457200" y="2276475"/>
            <a:ext cx="4040188" cy="684213"/>
          </a:xfrm>
        </p:spPr>
        <p:txBody>
          <a:bodyPr/>
          <a:lstStyle/>
          <a:p>
            <a:pPr algn="ctr" eaLnBrk="1" hangingPunct="1"/>
            <a:r>
              <a:rPr lang="ru-RU" altLang="ru-RU" smtClean="0">
                <a:solidFill>
                  <a:srgbClr val="0070C0"/>
                </a:solidFill>
              </a:rPr>
              <a:t>Абрамцова О.Л.</a:t>
            </a:r>
          </a:p>
        </p:txBody>
      </p:sp>
      <p:sp>
        <p:nvSpPr>
          <p:cNvPr id="28676" name="Текст 6"/>
          <p:cNvSpPr>
            <a:spLocks noGrp="1"/>
          </p:cNvSpPr>
          <p:nvPr>
            <p:ph type="body" sz="half" idx="3"/>
          </p:nvPr>
        </p:nvSpPr>
        <p:spPr>
          <a:xfrm>
            <a:off x="4859338" y="2133600"/>
            <a:ext cx="3827462" cy="863600"/>
          </a:xfrm>
        </p:spPr>
        <p:txBody>
          <a:bodyPr/>
          <a:lstStyle/>
          <a:p>
            <a:pPr algn="ctr" eaLnBrk="1" hangingPunct="1"/>
            <a:r>
              <a:rPr lang="ru-RU" altLang="ru-RU" smtClean="0">
                <a:solidFill>
                  <a:srgbClr val="0070C0"/>
                </a:solidFill>
              </a:rPr>
              <a:t>Ильинова М.С.</a:t>
            </a:r>
          </a:p>
        </p:txBody>
      </p:sp>
      <p:pic>
        <p:nvPicPr>
          <p:cNvPr id="24581" name="Picture 7" descr="F:\Елжова (с камп)\Экология\Всемирный день экологии, фото\P105066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960948"/>
            <a:ext cx="4224469" cy="3168352"/>
          </a:xfrm>
          <a:effectLst>
            <a:softEdge rad="112500"/>
          </a:effectLst>
        </p:spPr>
      </p:pic>
      <p:pic>
        <p:nvPicPr>
          <p:cNvPr id="8" name="Picture 2" descr="D:\Системные папки\Рабочий стол\11 группа проект\P108080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12" y="2852936"/>
            <a:ext cx="4168786" cy="3348372"/>
          </a:xfrm>
          <a:effectLst>
            <a:softEdge rad="112500"/>
          </a:effectLst>
        </p:spPr>
      </p:pic>
      <p:pic>
        <p:nvPicPr>
          <p:cNvPr id="20487" name="Picture 7" descr="C:\Documents and Settings\l300\Рабочий стол\картинки ПРЕЗЕНТ\3099486-globe-in-flower-wreath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548" y="224644"/>
            <a:ext cx="2161771" cy="2161771"/>
          </a:xfrm>
          <a:prstGeom prst="rect">
            <a:avLst/>
          </a:prstGeom>
          <a:noFill/>
          <a:effectLst>
            <a:softEdge rad="317500"/>
          </a:effectLst>
          <a:extLst/>
        </p:spPr>
      </p:pic>
      <p:pic>
        <p:nvPicPr>
          <p:cNvPr id="20488" name="Picture 8" descr="C:\Documents and Settings\l300\Рабочий стол\картинки ПРЕЗЕНТ\depositphotos_5654273-The-Book-of-Knowledg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6752" y="1877000"/>
            <a:ext cx="1353588" cy="101883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bg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411413" y="441325"/>
            <a:ext cx="6275387" cy="2124075"/>
          </a:xfrm>
        </p:spPr>
        <p:txBody>
          <a:bodyPr/>
          <a:lstStyle/>
          <a:p>
            <a:pPr algn="ctr" eaLnBrk="1" hangingPunct="1"/>
            <a:r>
              <a:rPr lang="ru-RU" altLang="ru-RU" sz="240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Опыт работы музыкального руководителя  Котовой  Н.П. «Развитие воображения у детей дошкольного возраста средствами музыки и театра» </a:t>
            </a:r>
          </a:p>
        </p:txBody>
      </p:sp>
      <p:pic>
        <p:nvPicPr>
          <p:cNvPr id="29699" name="Picture 5" descr="C:\Documents and Settings\l300\Рабочий стол\картинки ПРЕЗЕНТ\musicanimated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0"/>
            <a:ext cx="245427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0" descr="C:\Documents and Settings\l300\Рабочий стол\картинки ПРЕЗЕНТ\aninotes1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1511300"/>
            <a:ext cx="2236787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 descr="C:\Documents and Settings\l300\Рабочий стол\картинки ПРЕЗЕНТ\Копия 09d12b9f4b826671812bb61cec95bc4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4976813"/>
            <a:ext cx="1392238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Рисунок 6" descr="C:\Users\admin\Desktop\РИТМЫ\фотоотчсет надежды павловны\i (4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4388" y="2625725"/>
            <a:ext cx="2795587" cy="3729038"/>
          </a:xfrm>
          <a:noFill/>
        </p:spPr>
      </p:pic>
      <p:pic>
        <p:nvPicPr>
          <p:cNvPr id="29703" name="Содержимое 5" descr="C:\Users\admin\Desktop\РИТМЫ\фотоотчсет надежды павловны\i (9).jpg"/>
          <p:cNvPicPr>
            <a:picLocks noGrp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76" t="18117" r="18748"/>
          <a:stretch>
            <a:fillRect/>
          </a:stretch>
        </p:blipFill>
        <p:spPr>
          <a:xfrm>
            <a:off x="5302250" y="2625725"/>
            <a:ext cx="3541713" cy="3870325"/>
          </a:xfr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544513"/>
            <a:ext cx="8229600" cy="511175"/>
          </a:xfrm>
        </p:spPr>
        <p:txBody>
          <a:bodyPr/>
          <a:lstStyle/>
          <a:p>
            <a:r>
              <a:rPr lang="ru-RU" altLang="ru-RU" sz="3600" smtClean="0">
                <a:latin typeface="Arial Black" pitchFamily="34" charset="0"/>
              </a:rPr>
              <a:t>Образование осуществляется :</a:t>
            </a:r>
          </a:p>
        </p:txBody>
      </p:sp>
      <p:sp>
        <p:nvSpPr>
          <p:cNvPr id="30723" name="Содержимое 4"/>
          <p:cNvSpPr>
            <a:spLocks noGrp="1"/>
          </p:cNvSpPr>
          <p:nvPr>
            <p:ph idx="1"/>
          </p:nvPr>
        </p:nvSpPr>
        <p:spPr>
          <a:xfrm>
            <a:off x="457200" y="1128713"/>
            <a:ext cx="8229600" cy="5195887"/>
          </a:xfrm>
        </p:spPr>
        <p:txBody>
          <a:bodyPr/>
          <a:lstStyle/>
          <a:p>
            <a:r>
              <a:rPr lang="ru-RU" altLang="ru-RU" smtClean="0">
                <a:solidFill>
                  <a:srgbClr val="006600"/>
                </a:solidFill>
                <a:latin typeface="Arial Black" pitchFamily="34" charset="0"/>
              </a:rPr>
              <a:t>-в непосредственно образовательной деятельности;</a:t>
            </a:r>
          </a:p>
          <a:p>
            <a:endParaRPr lang="ru-RU" altLang="ru-RU" smtClean="0">
              <a:solidFill>
                <a:srgbClr val="006600"/>
              </a:solidFill>
              <a:latin typeface="Arial Black" pitchFamily="34" charset="0"/>
            </a:endParaRPr>
          </a:p>
          <a:p>
            <a:endParaRPr lang="ru-RU" altLang="ru-RU" smtClean="0">
              <a:solidFill>
                <a:srgbClr val="006600"/>
              </a:solidFill>
              <a:latin typeface="Arial Black" pitchFamily="34" charset="0"/>
            </a:endParaRPr>
          </a:p>
          <a:p>
            <a:r>
              <a:rPr lang="ru-RU" altLang="ru-RU" smtClean="0">
                <a:solidFill>
                  <a:srgbClr val="006600"/>
                </a:solidFill>
                <a:latin typeface="Arial Black" pitchFamily="34" charset="0"/>
              </a:rPr>
              <a:t>-в совместной деятельности детей и взрослых;</a:t>
            </a:r>
          </a:p>
          <a:p>
            <a:endParaRPr lang="ru-RU" altLang="ru-RU" smtClean="0">
              <a:solidFill>
                <a:srgbClr val="006600"/>
              </a:solidFill>
              <a:latin typeface="Arial Black" pitchFamily="34" charset="0"/>
            </a:endParaRPr>
          </a:p>
          <a:p>
            <a:endParaRPr lang="ru-RU" altLang="ru-RU" smtClean="0">
              <a:solidFill>
                <a:srgbClr val="006600"/>
              </a:solidFill>
              <a:latin typeface="Arial Black" pitchFamily="34" charset="0"/>
            </a:endParaRPr>
          </a:p>
          <a:p>
            <a:endParaRPr lang="ru-RU" altLang="ru-RU" smtClean="0">
              <a:solidFill>
                <a:srgbClr val="006600"/>
              </a:solidFill>
              <a:latin typeface="Arial Black" pitchFamily="34" charset="0"/>
            </a:endParaRPr>
          </a:p>
          <a:p>
            <a:r>
              <a:rPr lang="ru-RU" altLang="ru-RU" smtClean="0">
                <a:solidFill>
                  <a:srgbClr val="006600"/>
                </a:solidFill>
                <a:latin typeface="Arial Black" pitchFamily="34" charset="0"/>
              </a:rPr>
              <a:t>-в ходе режимных моментов.</a:t>
            </a:r>
          </a:p>
        </p:txBody>
      </p:sp>
      <p:pic>
        <p:nvPicPr>
          <p:cNvPr id="28676" name="Рисунок 3" descr="D:\Субботник, дети, август, 2015\IMG_55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2059" y="3429001"/>
            <a:ext cx="1789091" cy="1423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7" name="Рисунок 4" descr="C:\Documents and Settings\Бухгалтерия\Рабочий стол\2015 деревья питание педчас.МАРТ\P115058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9293" y="1603350"/>
            <a:ext cx="1789112" cy="1350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юзер\Desktop\подг. 13\P1110987.JPG"/>
          <p:cNvPicPr/>
          <p:nvPr/>
        </p:nvPicPr>
        <p:blipFill>
          <a:blip r:embed="rId4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35806" y="4962546"/>
            <a:ext cx="1885950" cy="1571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15900"/>
            <a:ext cx="8229600" cy="1131888"/>
          </a:xfrm>
        </p:spPr>
        <p:txBody>
          <a:bodyPr/>
          <a:lstStyle/>
          <a:p>
            <a:pPr algn="ctr"/>
            <a:r>
              <a:rPr lang="ru-RU" altLang="ru-RU" sz="2800" dirty="0" smtClean="0">
                <a:latin typeface="Arial Black" pitchFamily="34" charset="0"/>
              </a:rPr>
              <a:t>Нормативно – правовое обеспечение Программы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336550" y="1493838"/>
            <a:ext cx="8229600" cy="4757737"/>
          </a:xfrm>
        </p:spPr>
        <p:txBody>
          <a:bodyPr/>
          <a:lstStyle/>
          <a:p>
            <a:pPr marL="285750" indent="-285750" algn="just">
              <a:lnSpc>
                <a:spcPct val="107000"/>
              </a:lnSpc>
              <a:buNone/>
              <a:defRPr/>
            </a:pPr>
            <a:r>
              <a:rPr lang="ru-RU" altLang="ru-RU" sz="1600" dirty="0" smtClean="0"/>
              <a:t>Образовательная программа дошкольного образования МБДОУ ДС «Родничок»  г.Волгодонска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разработана на основе: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altLang="ru-RU" sz="1600" dirty="0" smtClean="0"/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Федеральной образовательной программы дошкольного образования (далее ФОП ДО), 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Федерального государственного образовательного стандарта дошкольного образования (далее – ФГОС ДО) 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учетом нормативных правовых актов, содержащих обязательные требования к условиям организации дошкольного образования, а также в соответствии с федеральными, региональными, муниципальными и институциональными нормативными документами и локальными нормативными актами</a:t>
            </a:r>
            <a:endParaRPr lang="ru-RU" altLang="ru-RU" sz="1600" dirty="0" smtClean="0"/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1600" dirty="0" smtClean="0"/>
              <a:t> Примерной основной образовательной программы дошкольного образования «Радуга»  авторского коллектива С.Г. Якобсон, Т. И. </a:t>
            </a:r>
            <a:r>
              <a:rPr lang="ru-RU" altLang="ru-RU" sz="1600" dirty="0" err="1" smtClean="0"/>
              <a:t>Гризик</a:t>
            </a:r>
            <a:r>
              <a:rPr lang="ru-RU" altLang="ru-RU" sz="1600" dirty="0" smtClean="0"/>
              <a:t>, Т. Н. </a:t>
            </a:r>
            <a:r>
              <a:rPr lang="ru-RU" altLang="ru-RU" sz="1600" dirty="0" err="1" smtClean="0"/>
              <a:t>Доронова</a:t>
            </a:r>
            <a:r>
              <a:rPr lang="ru-RU" altLang="ru-RU" sz="1600" dirty="0" smtClean="0"/>
              <a:t>, Е. В. Соловьева, Е. А. </a:t>
            </a:r>
            <a:r>
              <a:rPr lang="ru-RU" altLang="ru-RU" sz="1600" dirty="0" err="1" smtClean="0"/>
              <a:t>Екжанова</a:t>
            </a:r>
            <a:r>
              <a:rPr lang="ru-RU" altLang="ru-RU" sz="1600" dirty="0" smtClean="0"/>
              <a:t> (издательство «Просвещение, 2014 г.)проект, в соответствии с Федеральным государственным образовательным стандартом дошкольного образования, 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1600" dirty="0" smtClean="0"/>
              <a:t>приказа  №1155 Министерства образования и науки от 17 октября 2013г., СП 2.4. 3648-20 «Санитарно–эпидемиологические требования к организациям воспитания и обучения отдыха и оздоровления детей и молодежи» от 28 сентября 2020 г. №28,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1600" dirty="0" smtClean="0"/>
              <a:t>ФЗ «Об образовании в Российской Федерации»  (от 29.10.2012 г. № 273 - ФЗ), Конвенции ООН о правах ребенка, Конституции Российской Федерации</a:t>
            </a:r>
          </a:p>
        </p:txBody>
      </p:sp>
    </p:spTree>
  </p:cSld>
  <p:clrMapOvr>
    <a:masterClrMapping/>
  </p:clrMapOvr>
  <p:transition spd="slow"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103313" y="704850"/>
            <a:ext cx="7126287" cy="496888"/>
          </a:xfrm>
        </p:spPr>
        <p:txBody>
          <a:bodyPr/>
          <a:lstStyle/>
          <a:p>
            <a:pPr algn="ctr"/>
            <a:r>
              <a:rPr lang="ru-RU" altLang="ru-RU" sz="4000" dirty="0" smtClean="0">
                <a:latin typeface="Arial Black" pitchFamily="34" charset="0"/>
              </a:rPr>
              <a:t>Учебный план на 2023-2024 год</a:t>
            </a:r>
            <a:endParaRPr lang="ru-RU" altLang="ru-RU" sz="4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3220" y="1214422"/>
            <a:ext cx="8509017" cy="4786322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spd="slow"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550" y="800100"/>
            <a:ext cx="8397875" cy="54403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> Результат </a:t>
            </a:r>
            <a:r>
              <a:rPr lang="ru-RU" sz="2400" b="1">
                <a:solidFill>
                  <a:srgbClr val="FF0000"/>
                </a:solidFill>
                <a:latin typeface="Arial Black" pitchFamily="34" charset="0"/>
              </a:rPr>
              <a:t>реализации программы: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>                   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400" b="1" dirty="0">
                <a:solidFill>
                  <a:srgbClr val="00B0F0"/>
                </a:solidFill>
                <a:latin typeface="Arial Black" pitchFamily="34" charset="0"/>
              </a:rPr>
              <a:t>Я  - личность:</a:t>
            </a:r>
            <a:endParaRPr lang="ru-RU" sz="2400" dirty="0">
              <a:solidFill>
                <a:srgbClr val="00B0F0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Дружелюбные и терпимые по отношению к сверстникам;</a:t>
            </a:r>
          </a:p>
          <a:p>
            <a:pPr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Любознательные и интеллектуально развитые;</a:t>
            </a:r>
          </a:p>
          <a:p>
            <a:pPr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Открытые для общения со взрослыми;</a:t>
            </a:r>
          </a:p>
          <a:p>
            <a:pPr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Свободные, активные, самостоятельные дети, проявляющие инициативу и в деятельности и в общении;</a:t>
            </a:r>
          </a:p>
          <a:p>
            <a:pPr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Эмоционально отзывчивые на красоту окружающего мира; произведений искусства, на состояние других людей</a:t>
            </a:r>
          </a:p>
        </p:txBody>
      </p:sp>
    </p:spTree>
  </p:cSld>
  <p:clrMapOvr>
    <a:masterClrMapping/>
  </p:clrMapOvr>
  <p:transition spd="slow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496300" cy="5924570"/>
          </a:xfrm>
        </p:spPr>
        <p:txBody>
          <a:bodyPr/>
          <a:lstStyle/>
          <a:p>
            <a:pPr algn="ctr">
              <a:buNone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 выполнение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alt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Указов Президента Российской Федерации: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07.05.2018 № 204 «О национальных целях и стратегических задачах развития Российской Федерации на период до 2024 года»,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21.07.2020 № 474 «О национальных целях развития Российской Федерации на период до 2030 года»,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02.07.2021 № 400 «О Стратегии национальной безопасности Российской Федерации»,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09.11.2022 № 809 «Об утверждении Основ государственной политики по сохранению и укреплению традиционных российских духовно-нравственных ценностей»</a:t>
            </a:r>
          </a:p>
          <a:p>
            <a:endParaRPr lang="ru-RU" altLang="ru-RU" dirty="0" smtClean="0"/>
          </a:p>
        </p:txBody>
      </p:sp>
    </p:spTree>
  </p:cSld>
  <p:clrMapOvr>
    <a:masterClrMapping/>
  </p:clrMapOvr>
  <p:transition spd="slow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90500" y="763588"/>
            <a:ext cx="8763000" cy="55610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z="1700" dirty="0" smtClean="0">
                <a:solidFill>
                  <a:srgbClr val="0066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642918"/>
            <a:ext cx="9001156" cy="6215082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реализовать:</a:t>
            </a:r>
            <a:b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обучение и воспитание ребенка дошкольного возраста как гражданина Российской Федерации,  </a:t>
            </a:r>
            <a:r>
              <a:rPr lang="ru-RU" alt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его гражданской и культурной идентичности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соответствующем его возрасту  содержании доступными средствами;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создание </a:t>
            </a:r>
            <a:r>
              <a:rPr lang="ru-RU" alt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ядра содержания дошкольного образования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(далее - ДО), ориентированного на  приобщение детей к традиционным духовно-нравственным и </a:t>
            </a:r>
            <a:r>
              <a:rPr lang="ru-RU" alt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социокультурным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ценностям российского народа, воспитание подрастающего поколения как знающего и уважающего историю и  культуру своей семьи, большой и малой Родины;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единого федерального образовательного пространства воспитания и обучения детей от  рождения до поступления в общеобразовательную организацию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обеспечивающего ребенку и его  родителям (законным представителям) равные, качественные условия ДО, вне зависимости от места  проживания.</a:t>
            </a:r>
            <a:b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57200" y="215900"/>
            <a:ext cx="82296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53500" cy="6858000"/>
          </a:xfrm>
        </p:spPr>
        <p:txBody>
          <a:bodyPr/>
          <a:lstStyle/>
          <a:p>
            <a:pPr indent="540385" algn="just">
              <a:buNone/>
              <a:tabLst>
                <a:tab pos="90170" algn="l"/>
              </a:tabLst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Программы -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разностороннее развитие ребенка в период дошкольного детства с учетом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 (п.41.1. ФОП  ДО).</a:t>
            </a:r>
          </a:p>
          <a:p>
            <a:pPr indent="540385" algn="just">
              <a:buNone/>
              <a:tabLst>
                <a:tab pos="90170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разработаны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основе ФГОС ДО (п.1.6. ФГОС ДО), уточнены и расширены в ФОП ДО.</a:t>
            </a:r>
            <a:endParaRPr lang="ru-RU" sz="2000" dirty="0" smtClean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indent="540385" algn="ctr">
              <a:buNone/>
              <a:tabLst>
                <a:tab pos="90170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Новые задачи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(п.14.2. ФОП ДО)</a:t>
            </a:r>
            <a:endParaRPr lang="ru-RU" sz="2000" dirty="0" smtClean="0">
              <a:ea typeface="Times New Roman" panose="02020603050405020304" pitchFamily="18" charset="0"/>
            </a:endParaRPr>
          </a:p>
          <a:p>
            <a:pPr indent="540385" algn="just">
              <a:buNone/>
              <a:tabLst>
                <a:tab pos="9017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обеспечение единых для РФ содержания ДО и планируемых результатов освоения образовательной программы ДО;</a:t>
            </a:r>
            <a:endParaRPr lang="ru-RU" sz="2000" dirty="0" smtClean="0">
              <a:ea typeface="Times New Roman" panose="02020603050405020304" pitchFamily="18" charset="0"/>
            </a:endParaRPr>
          </a:p>
          <a:p>
            <a:pPr indent="540385" algn="just">
              <a:buNone/>
              <a:tabLst>
                <a:tab pos="9017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приобщение детей к базовым ценностям российского народа - жизнь, достоинство, права и свободы человека, патриотизм, гражданственность,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России; создание условий для формирования ценностного отношения к окружающему миру, становления опыта действий и поступков на основе осмысления ценностей;</a:t>
            </a:r>
            <a:endParaRPr lang="ru-RU" sz="2000" dirty="0" smtClean="0">
              <a:ea typeface="Times New Roman" panose="02020603050405020304" pitchFamily="18" charset="0"/>
            </a:endParaRPr>
          </a:p>
          <a:p>
            <a:pPr indent="540385" algn="just">
              <a:buNone/>
              <a:tabLst>
                <a:tab pos="9017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построение (структурирование) содержания образовательной деятельности на основе учета возрастных и индивидуальных особенностей развития.</a:t>
            </a:r>
            <a:endParaRPr lang="ru-RU" sz="2000" dirty="0" smtClean="0">
              <a:ea typeface="Times New Roman" panose="02020603050405020304" pitchFamily="18" charset="0"/>
            </a:endParaRPr>
          </a:p>
          <a:p>
            <a:endParaRPr lang="ru-RU" altLang="ru-RU" sz="2000" dirty="0" smtClean="0"/>
          </a:p>
        </p:txBody>
      </p:sp>
    </p:spTree>
  </p:cSld>
  <p:clrMapOvr>
    <a:masterClrMapping/>
  </p:clrMapOvr>
  <p:transition spd="slow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730250"/>
          </a:xfrm>
        </p:spPr>
        <p:txBody>
          <a:bodyPr/>
          <a:lstStyle/>
          <a:p>
            <a:pPr algn="ctr"/>
            <a:r>
              <a:rPr lang="ru-RU" altLang="ru-RU" sz="2800" smtClean="0">
                <a:latin typeface="Arial Black" pitchFamily="34" charset="0"/>
              </a:rPr>
              <a:t>Комплексная программа «Радуга»</a:t>
            </a:r>
          </a:p>
        </p:txBody>
      </p:sp>
      <p:pic>
        <p:nvPicPr>
          <p:cNvPr id="8195" name="Содержимое 3" descr="http://www.prosv.ru/Attachment.aspx?Id=32298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013" y="1128713"/>
            <a:ext cx="1722437" cy="2232025"/>
          </a:xfrm>
        </p:spPr>
      </p:pic>
      <p:pic>
        <p:nvPicPr>
          <p:cNvPr id="8196" name="Рисунок 4" descr="http://prosv.ru/Attachment.aspx?Id=32109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25" y="1676400"/>
            <a:ext cx="16256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5" descr="http://prosv.ru/Attachment.aspx?Id=3211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1420813"/>
            <a:ext cx="14605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7" descr="http://prosv.ru/Attachment.aspx?Id=32112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1530350"/>
            <a:ext cx="1387475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8" descr="http://prosv.ru/Attachment.aspx?Id=32113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3867150"/>
            <a:ext cx="14303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Рисунок 9" descr="http://prosv.ru/Attachment.aspx?Id=32114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4232275"/>
            <a:ext cx="143033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Рисунок 10" descr="http://prosv.ru/Attachment.aspx?Id=32115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8" y="3502025"/>
            <a:ext cx="143033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Рисунок 11" descr="http://prosv.ru/Attachment.aspx?Id=32128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4341813"/>
            <a:ext cx="143033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09575" y="361950"/>
            <a:ext cx="8229600" cy="438150"/>
          </a:xfrm>
        </p:spPr>
        <p:txBody>
          <a:bodyPr/>
          <a:lstStyle/>
          <a:p>
            <a:pPr algn="ctr"/>
            <a:r>
              <a:rPr lang="ru-RU" altLang="ru-RU" sz="2400" b="1" smtClean="0">
                <a:latin typeface="Arial Black" pitchFamily="34" charset="0"/>
              </a:rPr>
              <a:t>Принципы построения Программы: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227013" y="946150"/>
            <a:ext cx="8580437" cy="5378450"/>
          </a:xfrm>
        </p:spPr>
        <p:txBody>
          <a:bodyPr/>
          <a:lstStyle/>
          <a:p>
            <a:r>
              <a:rPr lang="ru-RU" altLang="ru-RU" sz="1800" b="1" smtClean="0">
                <a:solidFill>
                  <a:srgbClr val="006600"/>
                </a:solidFill>
              </a:rPr>
              <a:t>1) полноценное проживание ребёнком всех этапов детства (младенческого, раннего и дошкольного возраста), обогащение (амплификация) детского развития;</a:t>
            </a:r>
          </a:p>
          <a:p>
            <a:r>
              <a:rPr lang="ru-RU" altLang="ru-RU" sz="1800" b="1" smtClean="0">
                <a:solidFill>
                  <a:srgbClr val="006600"/>
                </a:solidFill>
              </a:rPr>
              <a:t>2) построение образовательной деятельности на основе индивидуальных особенностей каждого ребёнка, при котором сам ребёнок становится активным в выборе содержания своего образования, становится субъектом образования (индивидуализация дошкольного образования);</a:t>
            </a:r>
          </a:p>
          <a:p>
            <a:r>
              <a:rPr lang="ru-RU" altLang="ru-RU" sz="1800" b="1" smtClean="0">
                <a:solidFill>
                  <a:srgbClr val="006600"/>
                </a:solidFill>
              </a:rPr>
              <a:t>3) содействие и сотрудничество детей и взрослых, признание ребёнка полноценным участником (субъектом) образовательных отношений;</a:t>
            </a:r>
          </a:p>
          <a:p>
            <a:r>
              <a:rPr lang="ru-RU" altLang="ru-RU" sz="1800" b="1" smtClean="0">
                <a:solidFill>
                  <a:srgbClr val="006600"/>
                </a:solidFill>
              </a:rPr>
              <a:t>4) поддержка инициативы детей в различных видах деятельности;</a:t>
            </a:r>
          </a:p>
          <a:p>
            <a:r>
              <a:rPr lang="ru-RU" altLang="ru-RU" sz="1800" b="1" smtClean="0">
                <a:solidFill>
                  <a:srgbClr val="006600"/>
                </a:solidFill>
              </a:rPr>
              <a:t>5) сотрудничество образовательной организации с семьёй;</a:t>
            </a:r>
          </a:p>
          <a:p>
            <a:r>
              <a:rPr lang="ru-RU" altLang="ru-RU" sz="1800" b="1" smtClean="0">
                <a:solidFill>
                  <a:srgbClr val="006600"/>
                </a:solidFill>
              </a:rPr>
              <a:t>6) приобщение детей к социокультурным нормам, традициям семьи, общества и государства;</a:t>
            </a:r>
          </a:p>
          <a:p>
            <a:r>
              <a:rPr lang="ru-RU" altLang="ru-RU" sz="1800" b="1" smtClean="0">
                <a:solidFill>
                  <a:srgbClr val="006600"/>
                </a:solidFill>
              </a:rPr>
              <a:t>7) формирование познавательных интересов и познавательных действий ребёнка в различных видах деятельности;</a:t>
            </a:r>
          </a:p>
          <a:p>
            <a:r>
              <a:rPr lang="ru-RU" altLang="ru-RU" sz="1800" b="1" smtClean="0">
                <a:solidFill>
                  <a:srgbClr val="006600"/>
                </a:solidFill>
              </a:rPr>
              <a:t>8) возрастная адекватность дошкольного образования (соответствия условий, требований, методов возрасту и особенностям развития);</a:t>
            </a:r>
          </a:p>
          <a:p>
            <a:r>
              <a:rPr lang="ru-RU" altLang="ru-RU" sz="1800" b="1" smtClean="0">
                <a:solidFill>
                  <a:srgbClr val="006600"/>
                </a:solidFill>
              </a:rPr>
              <a:t>9) учёт этнокультурной ситуации развития детей.</a:t>
            </a:r>
          </a:p>
          <a:p>
            <a:endParaRPr lang="ru-RU" altLang="ru-RU" sz="1800" smtClean="0"/>
          </a:p>
        </p:txBody>
      </p:sp>
    </p:spTree>
  </p:cSld>
  <p:clrMapOvr>
    <a:masterClrMapping/>
  </p:clrMapOvr>
  <p:transition spd="slow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>
            <a:spLocks noGrp="1" noChangeArrowheads="1"/>
          </p:cNvSpPr>
          <p:nvPr>
            <p:ph type="title"/>
          </p:nvPr>
        </p:nvSpPr>
        <p:spPr>
          <a:xfrm>
            <a:off x="755650" y="296863"/>
            <a:ext cx="7924800" cy="7556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ru-RU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Ресурсное обеспечение</a:t>
            </a:r>
          </a:p>
        </p:txBody>
      </p:sp>
      <p:pic>
        <p:nvPicPr>
          <p:cNvPr id="5127" name="Picture 7" descr="стр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lum bright="4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16" y="1772816"/>
            <a:ext cx="5291803" cy="4104456"/>
          </a:xfrm>
          <a:effectLst>
            <a:softEdge rad="112500"/>
          </a:effectLst>
        </p:spPr>
      </p:pic>
      <p:sp>
        <p:nvSpPr>
          <p:cNvPr id="1331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508625" y="1089025"/>
            <a:ext cx="3527425" cy="5516563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Списочный состав воспитанников составляет 220 человек.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В детском саду 10 групп общеразвивающей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направленности: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</a:rPr>
              <a:t>	2 группы – с 1,5 до 3 лет,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</a:rPr>
              <a:t>	8 групп – с 3 до 7 лет, одна из низ логопедическая.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Дополнительные услуги: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</a:rPr>
              <a:t>-плавание,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</a:rPr>
              <a:t>-информационные технологии,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</a:rPr>
              <a:t>-научно- техническое моделирование..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</a:rPr>
              <a:t>-скалолазание,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</a:rPr>
              <a:t>осуществляются в учреждениях дополнительного образования: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</a:rPr>
              <a:t>-МБУ спортивная школа олимпийского резерва №3 г.Волгодонска,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</a:rPr>
              <a:t>-МБУ ДО «Станция юных техников» г.Волгодонска,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</a:rPr>
              <a:t>-МБУ ДО «Пилигрим»г.Волгодонска.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ru-RU" alt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ru-RU" alt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ru-RU" alt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ru-RU" alt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2095</TotalTime>
  <Words>1473</Words>
  <Application>Microsoft Office PowerPoint</Application>
  <PresentationFormat>Экран (4:3)</PresentationFormat>
  <Paragraphs>168</Paragraphs>
  <Slides>31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Arial</vt:lpstr>
      <vt:lpstr>Arial Black</vt:lpstr>
      <vt:lpstr>Calibri</vt:lpstr>
      <vt:lpstr>Constantia</vt:lpstr>
      <vt:lpstr>Tahoma</vt:lpstr>
      <vt:lpstr>Times New Roman</vt:lpstr>
      <vt:lpstr>Wingdings</vt:lpstr>
      <vt:lpstr>Wingdings 2</vt:lpstr>
      <vt:lpstr>Поток</vt:lpstr>
      <vt:lpstr>Презентация PowerPoint</vt:lpstr>
      <vt:lpstr>Образовательная программа дошкольного образования МБДОУ ДС «Родничок» г. Волгодонска на 2023 -2024 учебный год</vt:lpstr>
      <vt:lpstr>Нормативно – правовое обеспечение Программы</vt:lpstr>
      <vt:lpstr>Презентация PowerPoint</vt:lpstr>
      <vt:lpstr>Программа  позволяет реализовать: 1) обучение и воспитание ребенка дошкольного возраста как гражданина Российской Федерации,  формирование основ его гражданской и культурной идентичности на соответствующем его возрасту  содержании доступными средствами; 2) создание единого ядра содержания дошкольного образования (далее - ДО), ориентированного на  приобщение детей к традиционным духовно-нравственным и социокультурным ценностям российского народа, воспитание подрастающего поколения как знающего и уважающего историю и  культуру своей семьи, большой и малой Родины; 3) создание единого федерального образовательного пространства воспитания и обучения детей от  рождения до поступления в общеобразовательную организацию, обеспечивающего ребенку и его  родителям (законным представителям) равные, качественные условия ДО, вне зависимости от места  проживания. </vt:lpstr>
      <vt:lpstr>Презентация PowerPoint</vt:lpstr>
      <vt:lpstr>Комплексная программа «Радуга»</vt:lpstr>
      <vt:lpstr>Принципы построения Программы:</vt:lpstr>
      <vt:lpstr>    Ресурсное обеспечение</vt:lpstr>
      <vt:lpstr>Материально-техническая база  МБДОУ ДС «Родничок» г.Волгодонска</vt:lpstr>
      <vt:lpstr>Музей патриотического воспитания «Родник»</vt:lpstr>
      <vt:lpstr>                                1 зал</vt:lpstr>
      <vt:lpstr>2 зал</vt:lpstr>
      <vt:lpstr>3 зал</vt:lpstr>
      <vt:lpstr>4 зал</vt:lpstr>
      <vt:lpstr>КАДРЫ</vt:lpstr>
      <vt:lpstr>Методическое обеспечение педагогического процесса</vt:lpstr>
      <vt:lpstr>Познавательное развитие</vt:lpstr>
      <vt:lpstr>Речевое развитие</vt:lpstr>
      <vt:lpstr>Художественно – эстетическое развитие</vt:lpstr>
      <vt:lpstr>Физическое развитие</vt:lpstr>
      <vt:lpstr>Вариативное образование</vt:lpstr>
      <vt:lpstr>Методические разработки  Н.В.Елжовой</vt:lpstr>
      <vt:lpstr>Презентация PowerPoint</vt:lpstr>
      <vt:lpstr>Программа по оздоровлению детей дошкольного возраста «Родничок здоровья»</vt:lpstr>
      <vt:lpstr>Опыт работы инструктора ФК С.Н.Чуксеевой «Развитие физической активности детей дошкольного возраста с учетом гендерного подхода»</vt:lpstr>
      <vt:lpstr>Опыты работы педагогов по экологическому воспитанию</vt:lpstr>
      <vt:lpstr>Опыт работы музыкального руководителя  Котовой  Н.П. «Развитие воображения у детей дошкольного возраста средствами музыки и театра» </vt:lpstr>
      <vt:lpstr>Образование осуществляется :</vt:lpstr>
      <vt:lpstr>Учебный план на 2023-2024 год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admin</cp:lastModifiedBy>
  <cp:revision>214</cp:revision>
  <dcterms:created xsi:type="dcterms:W3CDTF">2010-06-03T09:02:09Z</dcterms:created>
  <dcterms:modified xsi:type="dcterms:W3CDTF">2023-12-25T14:04:37Z</dcterms:modified>
</cp:coreProperties>
</file>